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379" r:id="rId2"/>
    <p:sldId id="490" r:id="rId3"/>
    <p:sldId id="491" r:id="rId4"/>
    <p:sldId id="497" r:id="rId5"/>
    <p:sldId id="492" r:id="rId6"/>
    <p:sldId id="493" r:id="rId7"/>
    <p:sldId id="496" r:id="rId8"/>
    <p:sldId id="498" r:id="rId9"/>
    <p:sldId id="499" r:id="rId10"/>
    <p:sldId id="500" r:id="rId11"/>
    <p:sldId id="554" r:id="rId12"/>
    <p:sldId id="547" r:id="rId13"/>
    <p:sldId id="501" r:id="rId14"/>
    <p:sldId id="502" r:id="rId15"/>
    <p:sldId id="503" r:id="rId16"/>
    <p:sldId id="504" r:id="rId17"/>
    <p:sldId id="555" r:id="rId18"/>
    <p:sldId id="556" r:id="rId19"/>
    <p:sldId id="558" r:id="rId20"/>
    <p:sldId id="505" r:id="rId21"/>
    <p:sldId id="557" r:id="rId22"/>
    <p:sldId id="506" r:id="rId23"/>
    <p:sldId id="507" r:id="rId24"/>
    <p:sldId id="508" r:id="rId25"/>
    <p:sldId id="509" r:id="rId26"/>
    <p:sldId id="510" r:id="rId27"/>
    <p:sldId id="511" r:id="rId28"/>
    <p:sldId id="512" r:id="rId29"/>
    <p:sldId id="513" r:id="rId30"/>
    <p:sldId id="514" r:id="rId31"/>
    <p:sldId id="533" r:id="rId32"/>
    <p:sldId id="515" r:id="rId33"/>
    <p:sldId id="516" r:id="rId34"/>
    <p:sldId id="559" r:id="rId35"/>
    <p:sldId id="520" r:id="rId36"/>
    <p:sldId id="521" r:id="rId37"/>
    <p:sldId id="519" r:id="rId38"/>
    <p:sldId id="522" r:id="rId39"/>
    <p:sldId id="523" r:id="rId40"/>
    <p:sldId id="524" r:id="rId41"/>
    <p:sldId id="525" r:id="rId42"/>
    <p:sldId id="526" r:id="rId43"/>
    <p:sldId id="527" r:id="rId44"/>
    <p:sldId id="528" r:id="rId45"/>
    <p:sldId id="530" r:id="rId46"/>
    <p:sldId id="531" r:id="rId47"/>
    <p:sldId id="532" r:id="rId48"/>
    <p:sldId id="534" r:id="rId49"/>
    <p:sldId id="535" r:id="rId50"/>
    <p:sldId id="536" r:id="rId51"/>
    <p:sldId id="537" r:id="rId52"/>
    <p:sldId id="538" r:id="rId53"/>
    <p:sldId id="539" r:id="rId54"/>
    <p:sldId id="540" r:id="rId55"/>
    <p:sldId id="541" r:id="rId56"/>
    <p:sldId id="542" r:id="rId57"/>
    <p:sldId id="560" r:id="rId58"/>
    <p:sldId id="561" r:id="rId59"/>
    <p:sldId id="543" r:id="rId60"/>
    <p:sldId id="544" r:id="rId61"/>
    <p:sldId id="545" r:id="rId62"/>
    <p:sldId id="546" r:id="rId63"/>
    <p:sldId id="548" r:id="rId64"/>
    <p:sldId id="549" r:id="rId65"/>
    <p:sldId id="562" r:id="rId66"/>
    <p:sldId id="550" r:id="rId67"/>
    <p:sldId id="551" r:id="rId68"/>
    <p:sldId id="552" r:id="rId69"/>
    <p:sldId id="553" r:id="rId70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99"/>
    <a:srgbClr val="FFFF66"/>
    <a:srgbClr val="0000CC"/>
    <a:srgbClr val="CC9900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47" autoAdjust="0"/>
    <p:restoredTop sz="91156" autoAdjust="0"/>
  </p:normalViewPr>
  <p:slideViewPr>
    <p:cSldViewPr>
      <p:cViewPr varScale="1">
        <p:scale>
          <a:sx n="67" d="100"/>
          <a:sy n="67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4.wmf"/><Relationship Id="rId4" Type="http://schemas.openxmlformats.org/officeDocument/2006/relationships/image" Target="../media/image20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14.wmf"/><Relationship Id="rId4" Type="http://schemas.openxmlformats.org/officeDocument/2006/relationships/image" Target="../media/image23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14.wmf"/><Relationship Id="rId4" Type="http://schemas.openxmlformats.org/officeDocument/2006/relationships/image" Target="../media/image26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14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4" Type="http://schemas.openxmlformats.org/officeDocument/2006/relationships/image" Target="../media/image61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5.wmf"/><Relationship Id="rId2" Type="http://schemas.openxmlformats.org/officeDocument/2006/relationships/image" Target="../media/image74.wmf"/><Relationship Id="rId1" Type="http://schemas.openxmlformats.org/officeDocument/2006/relationships/image" Target="../media/image73.wmf"/><Relationship Id="rId5" Type="http://schemas.openxmlformats.org/officeDocument/2006/relationships/image" Target="../media/image77.wmf"/><Relationship Id="rId4" Type="http://schemas.openxmlformats.org/officeDocument/2006/relationships/image" Target="../media/image76.wmf"/></Relationships>
</file>

<file path=ppt/drawings/_rels/vmlDrawing38.v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3" Type="http://schemas.openxmlformats.org/officeDocument/2006/relationships/image" Target="../media/image80.wmf"/><Relationship Id="rId7" Type="http://schemas.openxmlformats.org/officeDocument/2006/relationships/image" Target="../media/image84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6" Type="http://schemas.openxmlformats.org/officeDocument/2006/relationships/image" Target="../media/image83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29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39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49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53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54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55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56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59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60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7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61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62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8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9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Čuvar mesta za sliku na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Čuvar mesta za napomene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sr-Latn-CS" altLang="de-DE" smtClean="0"/>
          </a:p>
        </p:txBody>
      </p:sp>
      <p:sp>
        <p:nvSpPr>
          <p:cNvPr id="55300" name="Čuvar mesta za broj slajd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AB426ED-473B-4941-9C7E-40431765CA15}" type="slidenum">
              <a:rPr lang="de-DE" altLang="de-DE" smtClean="0"/>
              <a:pPr eaLnBrk="1" hangingPunct="1"/>
              <a:t>10</a:t>
            </a:fld>
            <a:endParaRPr lang="de-DE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 userDrawn="1"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 userDrawn="1"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 userDrawn="1"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 userDrawn="1"/>
        </p:nvSpPr>
        <p:spPr>
          <a:xfrm>
            <a:off x="0" y="6553200"/>
            <a:ext cx="21771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Design analoger Schaltkreise</a:t>
            </a:r>
            <a:endParaRPr lang="de-DE" dirty="0"/>
          </a:p>
        </p:txBody>
      </p:sp>
      <p:pic>
        <p:nvPicPr>
          <p:cNvPr id="9" name="Picture 2" descr="C:\Users\ivan\Desktop\kit_logo_de_farbe_positiv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8200" y="174067"/>
            <a:ext cx="619160" cy="283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8.wmf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7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8.wmf"/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7.wmf"/><Relationship Id="rId5" Type="http://schemas.openxmlformats.org/officeDocument/2006/relationships/image" Target="../media/image10.wmf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13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4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6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8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20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22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24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26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9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28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30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32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5.bin"/><Relationship Id="rId3" Type="http://schemas.openxmlformats.org/officeDocument/2006/relationships/notesSlide" Target="../notesSlides/notesSlide40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4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33.bin"/><Relationship Id="rId9" Type="http://schemas.openxmlformats.org/officeDocument/2006/relationships/image" Target="../media/image17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36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notesSlide" Target="../notesSlides/notesSlide42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40.bin"/><Relationship Id="rId4" Type="http://schemas.openxmlformats.org/officeDocument/2006/relationships/oleObject" Target="../embeddings/oleObject37.bin"/><Relationship Id="rId9" Type="http://schemas.openxmlformats.org/officeDocument/2006/relationships/image" Target="../media/image19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41.bin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3" Type="http://schemas.openxmlformats.org/officeDocument/2006/relationships/notesSlide" Target="../notesSlides/notesSlide44.xml"/><Relationship Id="rId7" Type="http://schemas.openxmlformats.org/officeDocument/2006/relationships/image" Target="../media/image2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23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42.bin"/><Relationship Id="rId9" Type="http://schemas.openxmlformats.org/officeDocument/2006/relationships/image" Target="../media/image22.w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14.wmf"/><Relationship Id="rId4" Type="http://schemas.openxmlformats.org/officeDocument/2006/relationships/oleObject" Target="../embeddings/oleObject46.bin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notesSlide" Target="../notesSlides/notesSlide46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48.bin"/><Relationship Id="rId11" Type="http://schemas.openxmlformats.org/officeDocument/2006/relationships/image" Target="../media/image26.wmf"/><Relationship Id="rId5" Type="http://schemas.openxmlformats.org/officeDocument/2006/relationships/image" Target="../media/image14.wmf"/><Relationship Id="rId10" Type="http://schemas.openxmlformats.org/officeDocument/2006/relationships/oleObject" Target="../embeddings/oleObject50.bin"/><Relationship Id="rId4" Type="http://schemas.openxmlformats.org/officeDocument/2006/relationships/oleObject" Target="../embeddings/oleObject47.bin"/><Relationship Id="rId9" Type="http://schemas.openxmlformats.org/officeDocument/2006/relationships/image" Target="../media/image25.wmf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image" Target="../media/image30.wmf"/><Relationship Id="rId3" Type="http://schemas.openxmlformats.org/officeDocument/2006/relationships/notesSlide" Target="../notesSlides/notesSlide47.xml"/><Relationship Id="rId7" Type="http://schemas.openxmlformats.org/officeDocument/2006/relationships/image" Target="../media/image27.wmf"/><Relationship Id="rId12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52.bin"/><Relationship Id="rId11" Type="http://schemas.openxmlformats.org/officeDocument/2006/relationships/image" Target="../media/image29.wmf"/><Relationship Id="rId5" Type="http://schemas.openxmlformats.org/officeDocument/2006/relationships/image" Target="../media/image14.wmf"/><Relationship Id="rId15" Type="http://schemas.openxmlformats.org/officeDocument/2006/relationships/image" Target="../media/image31.wmf"/><Relationship Id="rId10" Type="http://schemas.openxmlformats.org/officeDocument/2006/relationships/oleObject" Target="../embeddings/oleObject54.bin"/><Relationship Id="rId4" Type="http://schemas.openxmlformats.org/officeDocument/2006/relationships/oleObject" Target="../embeddings/oleObject51.bin"/><Relationship Id="rId9" Type="http://schemas.openxmlformats.org/officeDocument/2006/relationships/image" Target="../media/image28.wmf"/><Relationship Id="rId14" Type="http://schemas.openxmlformats.org/officeDocument/2006/relationships/oleObject" Target="../embeddings/oleObject56.bin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7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58.bin"/><Relationship Id="rId5" Type="http://schemas.openxmlformats.org/officeDocument/2006/relationships/image" Target="../media/image32.wmf"/><Relationship Id="rId4" Type="http://schemas.openxmlformats.org/officeDocument/2006/relationships/oleObject" Target="../embeddings/oleObject57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60.bin"/><Relationship Id="rId5" Type="http://schemas.openxmlformats.org/officeDocument/2006/relationships/image" Target="../media/image34.wmf"/><Relationship Id="rId4" Type="http://schemas.openxmlformats.org/officeDocument/2006/relationships/oleObject" Target="../embeddings/oleObject59.bin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62.bin"/><Relationship Id="rId5" Type="http://schemas.openxmlformats.org/officeDocument/2006/relationships/image" Target="../media/image36.wmf"/><Relationship Id="rId4" Type="http://schemas.openxmlformats.org/officeDocument/2006/relationships/oleObject" Target="../embeddings/oleObject61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63.bin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6.bin"/><Relationship Id="rId3" Type="http://schemas.openxmlformats.org/officeDocument/2006/relationships/notesSlide" Target="../notesSlides/notesSlide52.xml"/><Relationship Id="rId7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65.bin"/><Relationship Id="rId5" Type="http://schemas.openxmlformats.org/officeDocument/2006/relationships/image" Target="../media/image39.wmf"/><Relationship Id="rId4" Type="http://schemas.openxmlformats.org/officeDocument/2006/relationships/oleObject" Target="../embeddings/oleObject64.bin"/><Relationship Id="rId9" Type="http://schemas.openxmlformats.org/officeDocument/2006/relationships/image" Target="../media/image41.wmf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3" Type="http://schemas.openxmlformats.org/officeDocument/2006/relationships/notesSlide" Target="../notesSlides/notesSlide53.xml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68.bin"/><Relationship Id="rId11" Type="http://schemas.openxmlformats.org/officeDocument/2006/relationships/image" Target="../media/image45.wmf"/><Relationship Id="rId5" Type="http://schemas.openxmlformats.org/officeDocument/2006/relationships/image" Target="../media/image42.wmf"/><Relationship Id="rId10" Type="http://schemas.openxmlformats.org/officeDocument/2006/relationships/oleObject" Target="../embeddings/oleObject70.bin"/><Relationship Id="rId4" Type="http://schemas.openxmlformats.org/officeDocument/2006/relationships/oleObject" Target="../embeddings/oleObject67.bin"/><Relationship Id="rId9" Type="http://schemas.openxmlformats.org/officeDocument/2006/relationships/image" Target="../media/image44.wmf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46.wmf"/><Relationship Id="rId4" Type="http://schemas.openxmlformats.org/officeDocument/2006/relationships/oleObject" Target="../embeddings/oleObject71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47.wmf"/><Relationship Id="rId4" Type="http://schemas.openxmlformats.org/officeDocument/2006/relationships/oleObject" Target="../embeddings/oleObject72.bin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13" Type="http://schemas.openxmlformats.org/officeDocument/2006/relationships/image" Target="../media/image52.wmf"/><Relationship Id="rId3" Type="http://schemas.openxmlformats.org/officeDocument/2006/relationships/notesSlide" Target="../notesSlides/notesSlide56.xml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74.bin"/><Relationship Id="rId11" Type="http://schemas.openxmlformats.org/officeDocument/2006/relationships/image" Target="../media/image51.wmf"/><Relationship Id="rId5" Type="http://schemas.openxmlformats.org/officeDocument/2006/relationships/image" Target="../media/image48.wmf"/><Relationship Id="rId10" Type="http://schemas.openxmlformats.org/officeDocument/2006/relationships/oleObject" Target="../embeddings/oleObject76.bin"/><Relationship Id="rId4" Type="http://schemas.openxmlformats.org/officeDocument/2006/relationships/oleObject" Target="../embeddings/oleObject73.bin"/><Relationship Id="rId9" Type="http://schemas.openxmlformats.org/officeDocument/2006/relationships/image" Target="../media/image50.wmf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0.bin"/><Relationship Id="rId13" Type="http://schemas.openxmlformats.org/officeDocument/2006/relationships/image" Target="../media/image52.wmf"/><Relationship Id="rId3" Type="http://schemas.openxmlformats.org/officeDocument/2006/relationships/notesSlide" Target="../notesSlides/notesSlide57.xml"/><Relationship Id="rId7" Type="http://schemas.openxmlformats.org/officeDocument/2006/relationships/image" Target="../media/image49.wmf"/><Relationship Id="rId12" Type="http://schemas.openxmlformats.org/officeDocument/2006/relationships/oleObject" Target="../embeddings/oleObject8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79.bin"/><Relationship Id="rId11" Type="http://schemas.openxmlformats.org/officeDocument/2006/relationships/image" Target="../media/image51.wmf"/><Relationship Id="rId5" Type="http://schemas.openxmlformats.org/officeDocument/2006/relationships/image" Target="../media/image48.wmf"/><Relationship Id="rId10" Type="http://schemas.openxmlformats.org/officeDocument/2006/relationships/oleObject" Target="../embeddings/oleObject81.bin"/><Relationship Id="rId4" Type="http://schemas.openxmlformats.org/officeDocument/2006/relationships/oleObject" Target="../embeddings/oleObject78.bin"/><Relationship Id="rId9" Type="http://schemas.openxmlformats.org/officeDocument/2006/relationships/image" Target="../media/image50.wmf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5.bin"/><Relationship Id="rId13" Type="http://schemas.openxmlformats.org/officeDocument/2006/relationships/image" Target="../media/image57.wmf"/><Relationship Id="rId3" Type="http://schemas.openxmlformats.org/officeDocument/2006/relationships/notesSlide" Target="../notesSlides/notesSlide58.xml"/><Relationship Id="rId7" Type="http://schemas.openxmlformats.org/officeDocument/2006/relationships/image" Target="../media/image54.wmf"/><Relationship Id="rId12" Type="http://schemas.openxmlformats.org/officeDocument/2006/relationships/oleObject" Target="../embeddings/oleObject8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84.bin"/><Relationship Id="rId11" Type="http://schemas.openxmlformats.org/officeDocument/2006/relationships/image" Target="../media/image56.wmf"/><Relationship Id="rId5" Type="http://schemas.openxmlformats.org/officeDocument/2006/relationships/image" Target="../media/image53.wmf"/><Relationship Id="rId10" Type="http://schemas.openxmlformats.org/officeDocument/2006/relationships/oleObject" Target="../embeddings/oleObject86.bin"/><Relationship Id="rId4" Type="http://schemas.openxmlformats.org/officeDocument/2006/relationships/oleObject" Target="../embeddings/oleObject83.bin"/><Relationship Id="rId9" Type="http://schemas.openxmlformats.org/officeDocument/2006/relationships/image" Target="../media/image55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3" Type="http://schemas.openxmlformats.org/officeDocument/2006/relationships/notesSlide" Target="../notesSlides/notesSlide59.xml"/><Relationship Id="rId7" Type="http://schemas.openxmlformats.org/officeDocument/2006/relationships/image" Target="../media/image5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89.bin"/><Relationship Id="rId11" Type="http://schemas.openxmlformats.org/officeDocument/2006/relationships/image" Target="../media/image61.wmf"/><Relationship Id="rId5" Type="http://schemas.openxmlformats.org/officeDocument/2006/relationships/image" Target="../media/image58.wmf"/><Relationship Id="rId10" Type="http://schemas.openxmlformats.org/officeDocument/2006/relationships/oleObject" Target="../embeddings/oleObject91.bin"/><Relationship Id="rId4" Type="http://schemas.openxmlformats.org/officeDocument/2006/relationships/oleObject" Target="../embeddings/oleObject88.bin"/><Relationship Id="rId9" Type="http://schemas.openxmlformats.org/officeDocument/2006/relationships/image" Target="../media/image60.wmf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4.bin"/><Relationship Id="rId3" Type="http://schemas.openxmlformats.org/officeDocument/2006/relationships/notesSlide" Target="../notesSlides/notesSlide60.xml"/><Relationship Id="rId7" Type="http://schemas.openxmlformats.org/officeDocument/2006/relationships/image" Target="../media/image6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93.bin"/><Relationship Id="rId5" Type="http://schemas.openxmlformats.org/officeDocument/2006/relationships/image" Target="../media/image62.wmf"/><Relationship Id="rId4" Type="http://schemas.openxmlformats.org/officeDocument/2006/relationships/oleObject" Target="../embeddings/oleObject92.bin"/><Relationship Id="rId9" Type="http://schemas.openxmlformats.org/officeDocument/2006/relationships/image" Target="../media/image64.wmf"/></Relationships>
</file>

<file path=ppt/slides/_rels/slide6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7.bin"/><Relationship Id="rId3" Type="http://schemas.openxmlformats.org/officeDocument/2006/relationships/notesSlide" Target="../notesSlides/notesSlide61.xml"/><Relationship Id="rId7" Type="http://schemas.openxmlformats.org/officeDocument/2006/relationships/image" Target="../media/image6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96.bin"/><Relationship Id="rId5" Type="http://schemas.openxmlformats.org/officeDocument/2006/relationships/image" Target="../media/image65.wmf"/><Relationship Id="rId10" Type="http://schemas.openxmlformats.org/officeDocument/2006/relationships/oleObject" Target="../embeddings/oleObject98.bin"/><Relationship Id="rId4" Type="http://schemas.openxmlformats.org/officeDocument/2006/relationships/oleObject" Target="../embeddings/oleObject95.bin"/><Relationship Id="rId9" Type="http://schemas.openxmlformats.org/officeDocument/2006/relationships/image" Target="../media/image67.wmf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wmf"/><Relationship Id="rId3" Type="http://schemas.openxmlformats.org/officeDocument/2006/relationships/oleObject" Target="../embeddings/oleObject99.bin"/><Relationship Id="rId7" Type="http://schemas.openxmlformats.org/officeDocument/2006/relationships/oleObject" Target="../embeddings/oleObject101.bin"/><Relationship Id="rId12" Type="http://schemas.openxmlformats.org/officeDocument/2006/relationships/image" Target="../media/image7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6.vml"/><Relationship Id="rId6" Type="http://schemas.openxmlformats.org/officeDocument/2006/relationships/image" Target="../media/image69.wmf"/><Relationship Id="rId11" Type="http://schemas.openxmlformats.org/officeDocument/2006/relationships/oleObject" Target="../embeddings/oleObject103.bin"/><Relationship Id="rId5" Type="http://schemas.openxmlformats.org/officeDocument/2006/relationships/oleObject" Target="../embeddings/oleObject100.bin"/><Relationship Id="rId10" Type="http://schemas.openxmlformats.org/officeDocument/2006/relationships/image" Target="../media/image71.wmf"/><Relationship Id="rId4" Type="http://schemas.openxmlformats.org/officeDocument/2006/relationships/image" Target="../media/image68.wmf"/><Relationship Id="rId9" Type="http://schemas.openxmlformats.org/officeDocument/2006/relationships/oleObject" Target="../embeddings/oleObject102.bin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oleObject" Target="../embeddings/oleObject104.bin"/><Relationship Id="rId7" Type="http://schemas.openxmlformats.org/officeDocument/2006/relationships/oleObject" Target="../embeddings/oleObject106.bin"/><Relationship Id="rId12" Type="http://schemas.openxmlformats.org/officeDocument/2006/relationships/image" Target="../media/image7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6" Type="http://schemas.openxmlformats.org/officeDocument/2006/relationships/image" Target="../media/image74.wmf"/><Relationship Id="rId11" Type="http://schemas.openxmlformats.org/officeDocument/2006/relationships/oleObject" Target="../embeddings/oleObject108.bin"/><Relationship Id="rId5" Type="http://schemas.openxmlformats.org/officeDocument/2006/relationships/oleObject" Target="../embeddings/oleObject105.bin"/><Relationship Id="rId10" Type="http://schemas.openxmlformats.org/officeDocument/2006/relationships/image" Target="../media/image76.wmf"/><Relationship Id="rId4" Type="http://schemas.openxmlformats.org/officeDocument/2006/relationships/image" Target="../media/image73.wmf"/><Relationship Id="rId9" Type="http://schemas.openxmlformats.org/officeDocument/2006/relationships/oleObject" Target="../embeddings/oleObject107.bin"/></Relationships>
</file>

<file path=ppt/slides/_rels/slide6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oleObject" Target="../embeddings/oleObject114.bin"/><Relationship Id="rId18" Type="http://schemas.openxmlformats.org/officeDocument/2006/relationships/image" Target="../media/image85.wmf"/><Relationship Id="rId3" Type="http://schemas.openxmlformats.org/officeDocument/2006/relationships/oleObject" Target="../embeddings/oleObject109.bin"/><Relationship Id="rId7" Type="http://schemas.openxmlformats.org/officeDocument/2006/relationships/oleObject" Target="../embeddings/oleObject111.bin"/><Relationship Id="rId12" Type="http://schemas.openxmlformats.org/officeDocument/2006/relationships/image" Target="../media/image82.wmf"/><Relationship Id="rId17" Type="http://schemas.openxmlformats.org/officeDocument/2006/relationships/oleObject" Target="../embeddings/oleObject11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84.wmf"/><Relationship Id="rId1" Type="http://schemas.openxmlformats.org/officeDocument/2006/relationships/vmlDrawing" Target="../drawings/vmlDrawing38.vml"/><Relationship Id="rId6" Type="http://schemas.openxmlformats.org/officeDocument/2006/relationships/image" Target="../media/image79.wmf"/><Relationship Id="rId11" Type="http://schemas.openxmlformats.org/officeDocument/2006/relationships/oleObject" Target="../embeddings/oleObject113.bin"/><Relationship Id="rId5" Type="http://schemas.openxmlformats.org/officeDocument/2006/relationships/oleObject" Target="../embeddings/oleObject110.bin"/><Relationship Id="rId15" Type="http://schemas.openxmlformats.org/officeDocument/2006/relationships/oleObject" Target="../embeddings/oleObject115.bin"/><Relationship Id="rId10" Type="http://schemas.openxmlformats.org/officeDocument/2006/relationships/image" Target="../media/image81.wmf"/><Relationship Id="rId4" Type="http://schemas.openxmlformats.org/officeDocument/2006/relationships/image" Target="../media/image78.wmf"/><Relationship Id="rId9" Type="http://schemas.openxmlformats.org/officeDocument/2006/relationships/oleObject" Target="../embeddings/oleObject112.bin"/><Relationship Id="rId14" Type="http://schemas.openxmlformats.org/officeDocument/2006/relationships/image" Target="../media/image83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Čuvar mesta za broj slajd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CBF2F2D-5B99-4B36-9DF9-A7562B1CA239}" type="slidenum">
              <a:rPr lang="de-DE" smtClean="0"/>
              <a:pPr/>
              <a:t>1</a:t>
            </a:fld>
            <a:endParaRPr lang="de-DE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dirty="0"/>
              <a:t>Design analoger </a:t>
            </a:r>
            <a:r>
              <a:rPr lang="de-DE" dirty="0" smtClean="0"/>
              <a:t>Schaltkreise</a:t>
            </a:r>
            <a:r>
              <a:rPr lang="de-DE" dirty="0"/>
              <a:t/>
            </a:r>
            <a:br>
              <a:rPr lang="de-DE" dirty="0"/>
            </a:br>
            <a:r>
              <a:rPr lang="de-DE" smtClean="0"/>
              <a:t>Vorlesung 2</a:t>
            </a:r>
            <a:endParaRPr lang="en-US" dirty="0" smtClean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9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/>
          <p:cNvCxnSpPr/>
          <p:nvPr/>
        </p:nvCxnSpPr>
        <p:spPr bwMode="auto">
          <a:xfrm>
            <a:off x="4953000" y="60198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mit Pfeil 95"/>
          <p:cNvCxnSpPr/>
          <p:nvPr/>
        </p:nvCxnSpPr>
        <p:spPr bwMode="auto">
          <a:xfrm flipV="1">
            <a:off x="4953000" y="3505200"/>
            <a:ext cx="0" cy="2514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Verstärker 4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Verstärker</a:t>
            </a:r>
            <a:endParaRPr lang="de-DE" sz="1400" dirty="0"/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9906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23622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Gleichschenkliges Dreieck 33"/>
          <p:cNvSpPr/>
          <p:nvPr/>
        </p:nvSpPr>
        <p:spPr bwMode="auto">
          <a:xfrm rot="5400000">
            <a:off x="13746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>
            <a:stCxn id="34" idx="1"/>
          </p:cNvCxnSpPr>
          <p:nvPr/>
        </p:nvCxnSpPr>
        <p:spPr bwMode="auto">
          <a:xfrm flipV="1">
            <a:off x="1905000" y="1676400"/>
            <a:ext cx="0" cy="64617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1600200" y="1676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V="1">
            <a:off x="1905000" y="2895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1752600" y="3505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4953000" y="3886200"/>
            <a:ext cx="3048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Bogen 16"/>
          <p:cNvSpPr/>
          <p:nvPr/>
        </p:nvSpPr>
        <p:spPr bwMode="auto">
          <a:xfrm>
            <a:off x="4876800" y="3886200"/>
            <a:ext cx="762000" cy="762000"/>
          </a:xfrm>
          <a:prstGeom prst="arc">
            <a:avLst>
              <a:gd name="adj1" fmla="val 16200000"/>
              <a:gd name="adj2" fmla="val 21175787"/>
            </a:avLst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5638800" y="4267200"/>
            <a:ext cx="152400" cy="137160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Bogen 99"/>
          <p:cNvSpPr/>
          <p:nvPr/>
        </p:nvSpPr>
        <p:spPr bwMode="auto">
          <a:xfrm rot="10800000">
            <a:off x="5791200" y="5257800"/>
            <a:ext cx="762000" cy="762000"/>
          </a:xfrm>
          <a:prstGeom prst="arc">
            <a:avLst>
              <a:gd name="adj1" fmla="val 16200000"/>
              <a:gd name="adj2" fmla="val 21175787"/>
            </a:avLst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1" name="Gerade Verbindung 100"/>
          <p:cNvCxnSpPr>
            <a:stCxn id="100" idx="0"/>
          </p:cNvCxnSpPr>
          <p:nvPr/>
        </p:nvCxnSpPr>
        <p:spPr bwMode="auto">
          <a:xfrm>
            <a:off x="6172200" y="6019800"/>
            <a:ext cx="9144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2" name="Textfeld 2061"/>
          <p:cNvSpPr txBox="1"/>
          <p:nvPr/>
        </p:nvSpPr>
        <p:spPr>
          <a:xfrm>
            <a:off x="7087368" y="6019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4935390" y="3505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2" name="Ellipse 41"/>
          <p:cNvSpPr/>
          <p:nvPr/>
        </p:nvSpPr>
        <p:spPr bwMode="auto">
          <a:xfrm>
            <a:off x="7620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>
            <a:endCxn id="42" idx="0"/>
          </p:cNvCxnSpPr>
          <p:nvPr/>
        </p:nvCxnSpPr>
        <p:spPr bwMode="auto">
          <a:xfrm>
            <a:off x="990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990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5" name="Gruppieren 44"/>
          <p:cNvGrpSpPr/>
          <p:nvPr/>
        </p:nvGrpSpPr>
        <p:grpSpPr>
          <a:xfrm>
            <a:off x="838200" y="3048000"/>
            <a:ext cx="304800" cy="152400"/>
            <a:chOff x="4038600" y="3810000"/>
            <a:chExt cx="762000" cy="381000"/>
          </a:xfrm>
        </p:grpSpPr>
        <p:grpSp>
          <p:nvGrpSpPr>
            <p:cNvPr id="47" name="Gruppieren 46"/>
            <p:cNvGrpSpPr/>
            <p:nvPr/>
          </p:nvGrpSpPr>
          <p:grpSpPr>
            <a:xfrm>
              <a:off x="4038600" y="3810000"/>
              <a:ext cx="381000" cy="381000"/>
              <a:chOff x="4038600" y="3810000"/>
              <a:chExt cx="381000" cy="381000"/>
            </a:xfrm>
          </p:grpSpPr>
          <p:sp>
            <p:nvSpPr>
              <p:cNvPr id="52" name="Bogen 51"/>
              <p:cNvSpPr/>
              <p:nvPr/>
            </p:nvSpPr>
            <p:spPr bwMode="auto">
              <a:xfrm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53" name="Bogen 52"/>
              <p:cNvSpPr/>
              <p:nvPr/>
            </p:nvSpPr>
            <p:spPr bwMode="auto">
              <a:xfrm flipH="1"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49" name="Gruppieren 48"/>
            <p:cNvGrpSpPr/>
            <p:nvPr/>
          </p:nvGrpSpPr>
          <p:grpSpPr>
            <a:xfrm rot="10800000">
              <a:off x="4419600" y="3810000"/>
              <a:ext cx="381000" cy="381000"/>
              <a:chOff x="4038600" y="3810000"/>
              <a:chExt cx="381000" cy="381000"/>
            </a:xfrm>
          </p:grpSpPr>
          <p:sp>
            <p:nvSpPr>
              <p:cNvPr id="50" name="Bogen 49"/>
              <p:cNvSpPr/>
              <p:nvPr/>
            </p:nvSpPr>
            <p:spPr bwMode="auto">
              <a:xfrm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51" name="Bogen 50"/>
              <p:cNvSpPr/>
              <p:nvPr/>
            </p:nvSpPr>
            <p:spPr bwMode="auto">
              <a:xfrm flipH="1"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70" name="Gruppieren 69"/>
          <p:cNvGrpSpPr/>
          <p:nvPr/>
        </p:nvGrpSpPr>
        <p:grpSpPr>
          <a:xfrm>
            <a:off x="1524000" y="4572000"/>
            <a:ext cx="304800" cy="152400"/>
            <a:chOff x="4038600" y="3810000"/>
            <a:chExt cx="762000" cy="381000"/>
          </a:xfrm>
        </p:grpSpPr>
        <p:grpSp>
          <p:nvGrpSpPr>
            <p:cNvPr id="71" name="Gruppieren 70"/>
            <p:cNvGrpSpPr/>
            <p:nvPr/>
          </p:nvGrpSpPr>
          <p:grpSpPr>
            <a:xfrm>
              <a:off x="4038600" y="3810000"/>
              <a:ext cx="381000" cy="381000"/>
              <a:chOff x="4038600" y="3810000"/>
              <a:chExt cx="381000" cy="381000"/>
            </a:xfrm>
          </p:grpSpPr>
          <p:sp>
            <p:nvSpPr>
              <p:cNvPr id="75" name="Bogen 74"/>
              <p:cNvSpPr/>
              <p:nvPr/>
            </p:nvSpPr>
            <p:spPr bwMode="auto">
              <a:xfrm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6" name="Bogen 75"/>
              <p:cNvSpPr/>
              <p:nvPr/>
            </p:nvSpPr>
            <p:spPr bwMode="auto">
              <a:xfrm flipH="1"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72" name="Gruppieren 71"/>
            <p:cNvGrpSpPr/>
            <p:nvPr/>
          </p:nvGrpSpPr>
          <p:grpSpPr>
            <a:xfrm rot="10800000">
              <a:off x="4419600" y="3810000"/>
              <a:ext cx="381000" cy="381000"/>
              <a:chOff x="4038600" y="3810000"/>
              <a:chExt cx="381000" cy="381000"/>
            </a:xfrm>
          </p:grpSpPr>
          <p:sp>
            <p:nvSpPr>
              <p:cNvPr id="73" name="Bogen 72"/>
              <p:cNvSpPr/>
              <p:nvPr/>
            </p:nvSpPr>
            <p:spPr bwMode="auto">
              <a:xfrm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4" name="Bogen 73"/>
              <p:cNvSpPr/>
              <p:nvPr/>
            </p:nvSpPr>
            <p:spPr bwMode="auto">
              <a:xfrm flipH="1"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77" name="Gruppieren 76"/>
          <p:cNvGrpSpPr/>
          <p:nvPr/>
        </p:nvGrpSpPr>
        <p:grpSpPr>
          <a:xfrm>
            <a:off x="1219200" y="4572000"/>
            <a:ext cx="304800" cy="152400"/>
            <a:chOff x="4038600" y="3810000"/>
            <a:chExt cx="762000" cy="381000"/>
          </a:xfrm>
        </p:grpSpPr>
        <p:grpSp>
          <p:nvGrpSpPr>
            <p:cNvPr id="78" name="Gruppieren 77"/>
            <p:cNvGrpSpPr/>
            <p:nvPr/>
          </p:nvGrpSpPr>
          <p:grpSpPr>
            <a:xfrm>
              <a:off x="4038600" y="3810000"/>
              <a:ext cx="381000" cy="381000"/>
              <a:chOff x="4038600" y="3810000"/>
              <a:chExt cx="381000" cy="381000"/>
            </a:xfrm>
          </p:grpSpPr>
          <p:sp>
            <p:nvSpPr>
              <p:cNvPr id="94" name="Bogen 93"/>
              <p:cNvSpPr/>
              <p:nvPr/>
            </p:nvSpPr>
            <p:spPr bwMode="auto">
              <a:xfrm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98" name="Bogen 97"/>
              <p:cNvSpPr/>
              <p:nvPr/>
            </p:nvSpPr>
            <p:spPr bwMode="auto">
              <a:xfrm flipH="1"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79" name="Gruppieren 78"/>
            <p:cNvGrpSpPr/>
            <p:nvPr/>
          </p:nvGrpSpPr>
          <p:grpSpPr>
            <a:xfrm rot="10800000">
              <a:off x="4419600" y="3810000"/>
              <a:ext cx="381000" cy="381000"/>
              <a:chOff x="4038600" y="3810000"/>
              <a:chExt cx="381000" cy="381000"/>
            </a:xfrm>
          </p:grpSpPr>
          <p:sp>
            <p:nvSpPr>
              <p:cNvPr id="80" name="Bogen 79"/>
              <p:cNvSpPr/>
              <p:nvPr/>
            </p:nvSpPr>
            <p:spPr bwMode="auto">
              <a:xfrm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92" name="Bogen 91"/>
              <p:cNvSpPr/>
              <p:nvPr/>
            </p:nvSpPr>
            <p:spPr bwMode="auto">
              <a:xfrm flipH="1"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</p:grpSp>
      <p:cxnSp>
        <p:nvCxnSpPr>
          <p:cNvPr id="102" name="Gerade Verbindung mit Pfeil 101"/>
          <p:cNvCxnSpPr/>
          <p:nvPr/>
        </p:nvCxnSpPr>
        <p:spPr bwMode="auto">
          <a:xfrm>
            <a:off x="2209800" y="46482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3200400" y="4876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3429000" y="42672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35052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 flipV="1">
            <a:off x="3505200" y="42672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3429000" y="42672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3733800" y="42672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>
            <a:off x="3733800" y="42672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 flipV="1">
            <a:off x="3810000" y="4267200"/>
            <a:ext cx="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3810000" y="4876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Rechteck 110"/>
          <p:cNvSpPr/>
          <p:nvPr/>
        </p:nvSpPr>
        <p:spPr bwMode="auto">
          <a:xfrm>
            <a:off x="5638800" y="3352800"/>
            <a:ext cx="228600" cy="3124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1" name="Gerade Verbindung 80"/>
          <p:cNvCxnSpPr/>
          <p:nvPr/>
        </p:nvCxnSpPr>
        <p:spPr bwMode="auto">
          <a:xfrm>
            <a:off x="685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838200" y="3810000"/>
            <a:ext cx="304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990600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 flipV="1">
            <a:off x="914400" y="4114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 flipV="1">
            <a:off x="990600" y="3810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Ellipse 85"/>
          <p:cNvSpPr/>
          <p:nvPr/>
        </p:nvSpPr>
        <p:spPr bwMode="auto">
          <a:xfrm>
            <a:off x="12954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914400" y="4876800"/>
            <a:ext cx="303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3352800" y="39624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  <p:cxnSp>
        <p:nvCxnSpPr>
          <p:cNvPr id="64" name="Gerade Verbindung mit Pfeil 63"/>
          <p:cNvCxnSpPr/>
          <p:nvPr/>
        </p:nvCxnSpPr>
        <p:spPr bwMode="auto">
          <a:xfrm>
            <a:off x="3276600" y="48768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mit Pfeil 64"/>
          <p:cNvCxnSpPr/>
          <p:nvPr/>
        </p:nvCxnSpPr>
        <p:spPr bwMode="auto">
          <a:xfrm flipV="1">
            <a:off x="3276600" y="43434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mit Pfeil 65"/>
          <p:cNvCxnSpPr/>
          <p:nvPr/>
        </p:nvCxnSpPr>
        <p:spPr bwMode="auto">
          <a:xfrm>
            <a:off x="990600" y="4876800"/>
            <a:ext cx="1066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mit Pfeil 66"/>
          <p:cNvCxnSpPr/>
          <p:nvPr/>
        </p:nvCxnSpPr>
        <p:spPr bwMode="auto">
          <a:xfrm flipV="1">
            <a:off x="990600" y="43434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8100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200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>
            <a:off x="1066800" y="4648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mit Pfeil 5"/>
          <p:cNvCxnSpPr/>
          <p:nvPr/>
        </p:nvCxnSpPr>
        <p:spPr bwMode="auto">
          <a:xfrm flipV="1">
            <a:off x="1143000" y="46482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2270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/>
          <p:cNvCxnSpPr/>
          <p:nvPr/>
        </p:nvCxnSpPr>
        <p:spPr bwMode="auto">
          <a:xfrm>
            <a:off x="4953000" y="60198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mit Pfeil 95"/>
          <p:cNvCxnSpPr/>
          <p:nvPr/>
        </p:nvCxnSpPr>
        <p:spPr bwMode="auto">
          <a:xfrm flipV="1">
            <a:off x="4953000" y="3505200"/>
            <a:ext cx="0" cy="2514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Verstärker 5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Verstärker</a:t>
            </a:r>
            <a:endParaRPr lang="de-DE" sz="1400" dirty="0"/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9906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23622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Gleichschenkliges Dreieck 33"/>
          <p:cNvSpPr/>
          <p:nvPr/>
        </p:nvSpPr>
        <p:spPr bwMode="auto">
          <a:xfrm rot="5400000">
            <a:off x="13746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>
            <a:stCxn id="34" idx="1"/>
          </p:cNvCxnSpPr>
          <p:nvPr/>
        </p:nvCxnSpPr>
        <p:spPr bwMode="auto">
          <a:xfrm flipV="1">
            <a:off x="1905000" y="1676400"/>
            <a:ext cx="0" cy="64617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1600200" y="1676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V="1">
            <a:off x="1905000" y="2895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1752600" y="3505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4953000" y="3886200"/>
            <a:ext cx="1524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Bogen 16"/>
          <p:cNvSpPr/>
          <p:nvPr/>
        </p:nvSpPr>
        <p:spPr bwMode="auto">
          <a:xfrm>
            <a:off x="4724400" y="3886200"/>
            <a:ext cx="762000" cy="762000"/>
          </a:xfrm>
          <a:prstGeom prst="arc">
            <a:avLst>
              <a:gd name="adj1" fmla="val 16200000"/>
              <a:gd name="adj2" fmla="val 21175787"/>
            </a:avLst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5486400" y="4267200"/>
            <a:ext cx="152400" cy="137160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Bogen 99"/>
          <p:cNvSpPr/>
          <p:nvPr/>
        </p:nvSpPr>
        <p:spPr bwMode="auto">
          <a:xfrm rot="10800000">
            <a:off x="5638800" y="5257800"/>
            <a:ext cx="762000" cy="762000"/>
          </a:xfrm>
          <a:prstGeom prst="arc">
            <a:avLst>
              <a:gd name="adj1" fmla="val 16200000"/>
              <a:gd name="adj2" fmla="val 21175787"/>
            </a:avLst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1" name="Gerade Verbindung 100"/>
          <p:cNvCxnSpPr>
            <a:stCxn id="100" idx="0"/>
          </p:cNvCxnSpPr>
          <p:nvPr/>
        </p:nvCxnSpPr>
        <p:spPr bwMode="auto">
          <a:xfrm>
            <a:off x="6019800" y="6019800"/>
            <a:ext cx="9144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2" name="Textfeld 2061"/>
          <p:cNvSpPr txBox="1"/>
          <p:nvPr/>
        </p:nvSpPr>
        <p:spPr>
          <a:xfrm>
            <a:off x="7087368" y="6019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4935390" y="3505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2" name="Ellipse 41"/>
          <p:cNvSpPr/>
          <p:nvPr/>
        </p:nvSpPr>
        <p:spPr bwMode="auto">
          <a:xfrm>
            <a:off x="7620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>
            <a:endCxn id="42" idx="0"/>
          </p:cNvCxnSpPr>
          <p:nvPr/>
        </p:nvCxnSpPr>
        <p:spPr bwMode="auto">
          <a:xfrm>
            <a:off x="990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990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5" name="Gruppieren 44"/>
          <p:cNvGrpSpPr/>
          <p:nvPr/>
        </p:nvGrpSpPr>
        <p:grpSpPr>
          <a:xfrm>
            <a:off x="838200" y="3048000"/>
            <a:ext cx="304800" cy="152400"/>
            <a:chOff x="4038600" y="3810000"/>
            <a:chExt cx="762000" cy="381000"/>
          </a:xfrm>
        </p:grpSpPr>
        <p:grpSp>
          <p:nvGrpSpPr>
            <p:cNvPr id="47" name="Gruppieren 46"/>
            <p:cNvGrpSpPr/>
            <p:nvPr/>
          </p:nvGrpSpPr>
          <p:grpSpPr>
            <a:xfrm>
              <a:off x="4038600" y="3810000"/>
              <a:ext cx="381000" cy="381000"/>
              <a:chOff x="4038600" y="3810000"/>
              <a:chExt cx="381000" cy="381000"/>
            </a:xfrm>
          </p:grpSpPr>
          <p:sp>
            <p:nvSpPr>
              <p:cNvPr id="52" name="Bogen 51"/>
              <p:cNvSpPr/>
              <p:nvPr/>
            </p:nvSpPr>
            <p:spPr bwMode="auto">
              <a:xfrm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53" name="Bogen 52"/>
              <p:cNvSpPr/>
              <p:nvPr/>
            </p:nvSpPr>
            <p:spPr bwMode="auto">
              <a:xfrm flipH="1"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49" name="Gruppieren 48"/>
            <p:cNvGrpSpPr/>
            <p:nvPr/>
          </p:nvGrpSpPr>
          <p:grpSpPr>
            <a:xfrm rot="10800000">
              <a:off x="4419600" y="3810000"/>
              <a:ext cx="381000" cy="381000"/>
              <a:chOff x="4038600" y="3810000"/>
              <a:chExt cx="381000" cy="381000"/>
            </a:xfrm>
          </p:grpSpPr>
          <p:sp>
            <p:nvSpPr>
              <p:cNvPr id="50" name="Bogen 49"/>
              <p:cNvSpPr/>
              <p:nvPr/>
            </p:nvSpPr>
            <p:spPr bwMode="auto">
              <a:xfrm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51" name="Bogen 50"/>
              <p:cNvSpPr/>
              <p:nvPr/>
            </p:nvSpPr>
            <p:spPr bwMode="auto">
              <a:xfrm flipH="1"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70" name="Gruppieren 69"/>
          <p:cNvGrpSpPr/>
          <p:nvPr/>
        </p:nvGrpSpPr>
        <p:grpSpPr>
          <a:xfrm>
            <a:off x="1524000" y="4572000"/>
            <a:ext cx="304800" cy="152400"/>
            <a:chOff x="4038600" y="3810000"/>
            <a:chExt cx="762000" cy="381000"/>
          </a:xfrm>
        </p:grpSpPr>
        <p:grpSp>
          <p:nvGrpSpPr>
            <p:cNvPr id="71" name="Gruppieren 70"/>
            <p:cNvGrpSpPr/>
            <p:nvPr/>
          </p:nvGrpSpPr>
          <p:grpSpPr>
            <a:xfrm>
              <a:off x="4038600" y="3810000"/>
              <a:ext cx="381000" cy="381000"/>
              <a:chOff x="4038600" y="3810000"/>
              <a:chExt cx="381000" cy="381000"/>
            </a:xfrm>
          </p:grpSpPr>
          <p:sp>
            <p:nvSpPr>
              <p:cNvPr id="75" name="Bogen 74"/>
              <p:cNvSpPr/>
              <p:nvPr/>
            </p:nvSpPr>
            <p:spPr bwMode="auto">
              <a:xfrm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6" name="Bogen 75"/>
              <p:cNvSpPr/>
              <p:nvPr/>
            </p:nvSpPr>
            <p:spPr bwMode="auto">
              <a:xfrm flipH="1"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72" name="Gruppieren 71"/>
            <p:cNvGrpSpPr/>
            <p:nvPr/>
          </p:nvGrpSpPr>
          <p:grpSpPr>
            <a:xfrm rot="10800000">
              <a:off x="4419600" y="3810000"/>
              <a:ext cx="381000" cy="381000"/>
              <a:chOff x="4038600" y="3810000"/>
              <a:chExt cx="381000" cy="381000"/>
            </a:xfrm>
          </p:grpSpPr>
          <p:sp>
            <p:nvSpPr>
              <p:cNvPr id="73" name="Bogen 72"/>
              <p:cNvSpPr/>
              <p:nvPr/>
            </p:nvSpPr>
            <p:spPr bwMode="auto">
              <a:xfrm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74" name="Bogen 73"/>
              <p:cNvSpPr/>
              <p:nvPr/>
            </p:nvSpPr>
            <p:spPr bwMode="auto">
              <a:xfrm flipH="1"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77" name="Gruppieren 76"/>
          <p:cNvGrpSpPr/>
          <p:nvPr/>
        </p:nvGrpSpPr>
        <p:grpSpPr>
          <a:xfrm>
            <a:off x="1219200" y="4572000"/>
            <a:ext cx="304800" cy="152400"/>
            <a:chOff x="4038600" y="3810000"/>
            <a:chExt cx="762000" cy="381000"/>
          </a:xfrm>
        </p:grpSpPr>
        <p:grpSp>
          <p:nvGrpSpPr>
            <p:cNvPr id="78" name="Gruppieren 77"/>
            <p:cNvGrpSpPr/>
            <p:nvPr/>
          </p:nvGrpSpPr>
          <p:grpSpPr>
            <a:xfrm>
              <a:off x="4038600" y="3810000"/>
              <a:ext cx="381000" cy="381000"/>
              <a:chOff x="4038600" y="3810000"/>
              <a:chExt cx="381000" cy="381000"/>
            </a:xfrm>
          </p:grpSpPr>
          <p:sp>
            <p:nvSpPr>
              <p:cNvPr id="94" name="Bogen 93"/>
              <p:cNvSpPr/>
              <p:nvPr/>
            </p:nvSpPr>
            <p:spPr bwMode="auto">
              <a:xfrm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98" name="Bogen 97"/>
              <p:cNvSpPr/>
              <p:nvPr/>
            </p:nvSpPr>
            <p:spPr bwMode="auto">
              <a:xfrm flipH="1"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79" name="Gruppieren 78"/>
            <p:cNvGrpSpPr/>
            <p:nvPr/>
          </p:nvGrpSpPr>
          <p:grpSpPr>
            <a:xfrm rot="10800000">
              <a:off x="4419600" y="3810000"/>
              <a:ext cx="381000" cy="381000"/>
              <a:chOff x="4038600" y="3810000"/>
              <a:chExt cx="381000" cy="381000"/>
            </a:xfrm>
          </p:grpSpPr>
          <p:sp>
            <p:nvSpPr>
              <p:cNvPr id="80" name="Bogen 79"/>
              <p:cNvSpPr/>
              <p:nvPr/>
            </p:nvSpPr>
            <p:spPr bwMode="auto">
              <a:xfrm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92" name="Bogen 91"/>
              <p:cNvSpPr/>
              <p:nvPr/>
            </p:nvSpPr>
            <p:spPr bwMode="auto">
              <a:xfrm flipH="1"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</p:grpSp>
      <p:cxnSp>
        <p:nvCxnSpPr>
          <p:cNvPr id="102" name="Gerade Verbindung mit Pfeil 101"/>
          <p:cNvCxnSpPr/>
          <p:nvPr/>
        </p:nvCxnSpPr>
        <p:spPr bwMode="auto">
          <a:xfrm>
            <a:off x="2209800" y="46482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>
            <a:off x="3200400" y="4876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3429000" y="4648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35052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 flipV="1">
            <a:off x="3505200" y="4648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3429000" y="46482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 flipV="1">
            <a:off x="3733800" y="4648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>
            <a:off x="3733800" y="46482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 flipV="1">
            <a:off x="3810000" y="4648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3810000" y="4876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Rechteck 110"/>
          <p:cNvSpPr/>
          <p:nvPr/>
        </p:nvSpPr>
        <p:spPr bwMode="auto">
          <a:xfrm>
            <a:off x="5638800" y="3352800"/>
            <a:ext cx="228600" cy="3124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1" name="Gerade Verbindung 80"/>
          <p:cNvCxnSpPr/>
          <p:nvPr/>
        </p:nvCxnSpPr>
        <p:spPr bwMode="auto">
          <a:xfrm>
            <a:off x="685800" y="3733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838200" y="3810000"/>
            <a:ext cx="304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990600" y="3429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 flipV="1">
            <a:off x="914400" y="4114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 flipV="1">
            <a:off x="990600" y="3810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Ellipse 85"/>
          <p:cNvSpPr/>
          <p:nvPr/>
        </p:nvSpPr>
        <p:spPr bwMode="auto">
          <a:xfrm>
            <a:off x="12954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Textfeld 61"/>
          <p:cNvSpPr txBox="1"/>
          <p:nvPr/>
        </p:nvSpPr>
        <p:spPr>
          <a:xfrm>
            <a:off x="914400" y="4876800"/>
            <a:ext cx="303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3352800" y="39624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  <p:cxnSp>
        <p:nvCxnSpPr>
          <p:cNvPr id="64" name="Gerade Verbindung mit Pfeil 63"/>
          <p:cNvCxnSpPr/>
          <p:nvPr/>
        </p:nvCxnSpPr>
        <p:spPr bwMode="auto">
          <a:xfrm>
            <a:off x="3276600" y="48768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mit Pfeil 64"/>
          <p:cNvCxnSpPr/>
          <p:nvPr/>
        </p:nvCxnSpPr>
        <p:spPr bwMode="auto">
          <a:xfrm flipV="1">
            <a:off x="3276600" y="43434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mit Pfeil 65"/>
          <p:cNvCxnSpPr/>
          <p:nvPr/>
        </p:nvCxnSpPr>
        <p:spPr bwMode="auto">
          <a:xfrm>
            <a:off x="990600" y="4876800"/>
            <a:ext cx="1066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mit Pfeil 66"/>
          <p:cNvCxnSpPr/>
          <p:nvPr/>
        </p:nvCxnSpPr>
        <p:spPr bwMode="auto">
          <a:xfrm flipV="1">
            <a:off x="990600" y="43434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8100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200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>
            <a:off x="1066800" y="4648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mit Pfeil 5"/>
          <p:cNvCxnSpPr/>
          <p:nvPr/>
        </p:nvCxnSpPr>
        <p:spPr bwMode="auto">
          <a:xfrm flipV="1">
            <a:off x="1143000" y="4648200"/>
            <a:ext cx="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4876800" y="2971800"/>
            <a:ext cx="6515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 hoch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3657600" y="4267200"/>
            <a:ext cx="6515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 hoch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5160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Rückkopplung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Gegenkopplung</a:t>
            </a:r>
          </a:p>
          <a:p>
            <a:pPr eaLnBrk="1" hangingPunct="1"/>
            <a:r>
              <a:rPr lang="de-DE" sz="1400" dirty="0" smtClean="0"/>
              <a:t>Design </a:t>
            </a:r>
            <a:r>
              <a:rPr lang="de-DE" sz="1400" dirty="0" err="1" smtClean="0"/>
              <a:t>of</a:t>
            </a:r>
            <a:r>
              <a:rPr lang="de-DE" sz="1400" dirty="0" smtClean="0"/>
              <a:t> Analog CMOS Integrated </a:t>
            </a:r>
            <a:r>
              <a:rPr lang="de-DE" sz="1400" dirty="0" err="1" smtClean="0"/>
              <a:t>Circuits</a:t>
            </a:r>
            <a:r>
              <a:rPr lang="de-DE" sz="1400" dirty="0" smtClean="0"/>
              <a:t> (B. </a:t>
            </a:r>
            <a:r>
              <a:rPr lang="de-DE" sz="1400" dirty="0" err="1" smtClean="0"/>
              <a:t>Razavi</a:t>
            </a:r>
            <a:r>
              <a:rPr lang="de-DE" sz="1400" dirty="0" smtClean="0"/>
              <a:t>)</a:t>
            </a:r>
            <a:endParaRPr lang="de-DE" sz="1400" dirty="0"/>
          </a:p>
        </p:txBody>
      </p:sp>
      <p:pic>
        <p:nvPicPr>
          <p:cNvPr id="137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905000"/>
            <a:ext cx="5181600" cy="459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6412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Invertierender </a:t>
            </a:r>
            <a:r>
              <a:rPr lang="de-DE" sz="2000" dirty="0" smtClean="0"/>
              <a:t>Verstärker 1</a:t>
            </a:r>
            <a:r>
              <a:rPr lang="de-DE" altLang="de-DE" sz="2000" dirty="0" smtClean="0"/>
              <a:t> 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Gegenkopplung</a:t>
            </a:r>
          </a:p>
          <a:p>
            <a:pPr eaLnBrk="1" hangingPunct="1"/>
            <a:r>
              <a:rPr lang="de-DE" sz="1400" dirty="0" smtClean="0"/>
              <a:t>Beispiel: Invertierender Verstärker</a:t>
            </a:r>
          </a:p>
          <a:p>
            <a:pPr eaLnBrk="1" hangingPunct="1"/>
            <a:r>
              <a:rPr lang="de-DE" sz="1400" dirty="0" smtClean="0"/>
              <a:t>Realisierung mit R (diskret)</a:t>
            </a:r>
            <a:endParaRPr lang="de-DE" sz="1400" dirty="0"/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2895600" y="2590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Gleichschenkliges Dreieck 33"/>
          <p:cNvSpPr/>
          <p:nvPr/>
        </p:nvSpPr>
        <p:spPr bwMode="auto">
          <a:xfrm rot="5400000">
            <a:off x="38892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 rot="5400000">
            <a:off x="4267200" y="15240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4572000" y="175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Rechteck 85"/>
          <p:cNvSpPr/>
          <p:nvPr/>
        </p:nvSpPr>
        <p:spPr bwMode="auto">
          <a:xfrm rot="5400000">
            <a:off x="28956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 Verbindung 86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38100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mit Pfeil 11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mit Pfeil 89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sp>
        <p:nvSpPr>
          <p:cNvPr id="91" name="Textfeld 90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5713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Invertierender </a:t>
            </a:r>
            <a:r>
              <a:rPr lang="de-DE" sz="2000" dirty="0" smtClean="0"/>
              <a:t>Verstärker 2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Gegenkopplung</a:t>
            </a:r>
          </a:p>
          <a:p>
            <a:pPr eaLnBrk="1" hangingPunct="1"/>
            <a:r>
              <a:rPr lang="de-DE" sz="1400" dirty="0"/>
              <a:t>Beispiel: Invertierender Verstärker</a:t>
            </a:r>
          </a:p>
          <a:p>
            <a:pPr eaLnBrk="1" hangingPunct="1"/>
            <a:r>
              <a:rPr lang="de-DE" sz="1400" dirty="0"/>
              <a:t>Realisierung mit </a:t>
            </a:r>
            <a:r>
              <a:rPr lang="de-DE" sz="1400" dirty="0" smtClean="0"/>
              <a:t>C (IC)</a:t>
            </a:r>
          </a:p>
          <a:p>
            <a:pPr eaLnBrk="1" hangingPunct="1"/>
            <a:r>
              <a:rPr lang="de-DE" sz="1400" dirty="0" smtClean="0"/>
              <a:t>„Starke“ </a:t>
            </a:r>
            <a:r>
              <a:rPr lang="de-DE" sz="1400" dirty="0" err="1"/>
              <a:t>resistive</a:t>
            </a:r>
            <a:r>
              <a:rPr lang="de-DE" sz="1400" dirty="0"/>
              <a:t> (ohmsche) Gegenkopplung für </a:t>
            </a:r>
            <a:r>
              <a:rPr lang="de-DE" sz="1400" dirty="0" smtClean="0"/>
              <a:t>DC </a:t>
            </a:r>
            <a:r>
              <a:rPr lang="de-DE" sz="1400" dirty="0"/>
              <a:t>Spannungen </a:t>
            </a:r>
            <a:endParaRPr lang="de-DE" sz="1400" dirty="0" smtClean="0"/>
          </a:p>
          <a:p>
            <a:pPr eaLnBrk="1" hangingPunct="1"/>
            <a:r>
              <a:rPr lang="de-DE" sz="1400" dirty="0" smtClean="0"/>
              <a:t>Schnelle </a:t>
            </a:r>
            <a:r>
              <a:rPr lang="de-DE" sz="1400" dirty="0"/>
              <a:t>und </a:t>
            </a:r>
            <a:r>
              <a:rPr lang="de-DE" sz="1400" dirty="0" smtClean="0"/>
              <a:t>„schwache“ </a:t>
            </a:r>
            <a:r>
              <a:rPr lang="de-DE" sz="1400" dirty="0"/>
              <a:t>kapazitive Rückkopplung für </a:t>
            </a:r>
            <a:r>
              <a:rPr lang="de-DE" sz="1400" dirty="0" smtClean="0"/>
              <a:t>AC Signale</a:t>
            </a:r>
          </a:p>
          <a:p>
            <a:pPr eaLnBrk="1" hangingPunct="1"/>
            <a:r>
              <a:rPr lang="de-DE" sz="1400" dirty="0" smtClean="0"/>
              <a:t>Arbeitspunkt ist stabil</a:t>
            </a:r>
          </a:p>
          <a:p>
            <a:pPr eaLnBrk="1" hangingPunct="1"/>
            <a:r>
              <a:rPr lang="de-DE" sz="1400" dirty="0" smtClean="0"/>
              <a:t>AC Signale </a:t>
            </a:r>
            <a:r>
              <a:rPr lang="de-DE" sz="1400" dirty="0"/>
              <a:t>w</a:t>
            </a:r>
            <a:r>
              <a:rPr lang="de-DE" sz="1400" dirty="0" smtClean="0"/>
              <a:t>erden verstärkt</a:t>
            </a:r>
            <a:endParaRPr lang="de-DE" sz="1400" dirty="0"/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2895600" y="47244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4876800" y="4724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Gleichschenkliges Dreieck 33"/>
          <p:cNvSpPr/>
          <p:nvPr/>
        </p:nvSpPr>
        <p:spPr bwMode="auto">
          <a:xfrm rot="5400000">
            <a:off x="3889248" y="42641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 rot="5400000">
            <a:off x="4267200" y="36576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4572000" y="3886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3528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>
            <a:off x="5029200" y="38862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352800" y="38862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32004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22860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3810000" y="4648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0" name="Gruppieren 9"/>
          <p:cNvGrpSpPr/>
          <p:nvPr/>
        </p:nvGrpSpPr>
        <p:grpSpPr>
          <a:xfrm>
            <a:off x="3657600" y="3276600"/>
            <a:ext cx="1371600" cy="304800"/>
            <a:chOff x="3657600" y="1143000"/>
            <a:chExt cx="1371600" cy="304800"/>
          </a:xfrm>
        </p:grpSpPr>
        <p:cxnSp>
          <p:nvCxnSpPr>
            <p:cNvPr id="4" name="Gerade Verbindung 3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Gerade Verbindung 17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Gerade Verbindung 22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5" name="Gerade Verbindung 24"/>
          <p:cNvCxnSpPr/>
          <p:nvPr/>
        </p:nvCxnSpPr>
        <p:spPr bwMode="auto">
          <a:xfrm>
            <a:off x="5029200" y="34290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3352800" y="34290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2133600" y="4572000"/>
            <a:ext cx="1371600" cy="304800"/>
            <a:chOff x="3657600" y="1143000"/>
            <a:chExt cx="1371600" cy="304800"/>
          </a:xfrm>
        </p:grpSpPr>
        <p:cxnSp>
          <p:nvCxnSpPr>
            <p:cNvPr id="30" name="Gerade Verbindung 29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Gerade Verbindung 30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Gerade Verbindung 34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Gerade Verbindung 35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" name="Textfeld 10"/>
          <p:cNvSpPr txBox="1"/>
          <p:nvPr/>
        </p:nvSpPr>
        <p:spPr>
          <a:xfrm>
            <a:off x="4343400" y="35052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Rfb</a:t>
            </a:r>
            <a:endParaRPr lang="de-DE" dirty="0"/>
          </a:p>
        </p:txBody>
      </p:sp>
      <p:sp>
        <p:nvSpPr>
          <p:cNvPr id="37" name="Textfeld 36"/>
          <p:cNvSpPr txBox="1"/>
          <p:nvPr/>
        </p:nvSpPr>
        <p:spPr>
          <a:xfrm>
            <a:off x="4343400" y="31242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2824209" y="44196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3352800" y="38862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3352800" y="3429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 flipV="1">
            <a:off x="2286000" y="4876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mit Pfeil 41"/>
          <p:cNvCxnSpPr/>
          <p:nvPr/>
        </p:nvCxnSpPr>
        <p:spPr bwMode="auto">
          <a:xfrm flipV="1">
            <a:off x="5791200" y="48768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5773590" y="4953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2247528" y="49530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12294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Invertierender </a:t>
            </a:r>
            <a:r>
              <a:rPr lang="de-DE" sz="2000" dirty="0" smtClean="0"/>
              <a:t>Verstärker DC 1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DC Analyse</a:t>
            </a:r>
          </a:p>
          <a:p>
            <a:pPr eaLnBrk="1" hangingPunct="1"/>
            <a:r>
              <a:rPr lang="de-DE" sz="1400" dirty="0" smtClean="0"/>
              <a:t>C sind weg</a:t>
            </a:r>
            <a:endParaRPr lang="de-DE" sz="1400" dirty="0"/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33528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Gleichschenkliges Dreieck 33"/>
          <p:cNvSpPr/>
          <p:nvPr/>
        </p:nvSpPr>
        <p:spPr bwMode="auto">
          <a:xfrm rot="5400000">
            <a:off x="38892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 rot="5400000">
            <a:off x="4267200" y="15240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4572000" y="175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2286000" y="259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38100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343400" y="13716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Rfb</a:t>
            </a:r>
            <a:endParaRPr lang="de-DE" dirty="0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mit Pfeil 4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5145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Invertierender </a:t>
            </a:r>
            <a:r>
              <a:rPr lang="de-DE" sz="2000" dirty="0" smtClean="0"/>
              <a:t>Verstärker DC 2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DC</a:t>
            </a:r>
            <a:endParaRPr lang="de-DE" sz="1400" dirty="0"/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33528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Gleichschenkliges Dreieck 33"/>
          <p:cNvSpPr/>
          <p:nvPr/>
        </p:nvSpPr>
        <p:spPr bwMode="auto">
          <a:xfrm rot="5400000">
            <a:off x="38892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 rot="5400000">
            <a:off x="4267200" y="15240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4572000" y="175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2286000" y="259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38100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343400" y="13716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Rfb</a:t>
            </a:r>
            <a:endParaRPr lang="de-DE" dirty="0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mit Pfeil 4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21" name="Gerade Verbindung mit Pfeil 20"/>
          <p:cNvCxnSpPr/>
          <p:nvPr/>
        </p:nvCxnSpPr>
        <p:spPr bwMode="auto">
          <a:xfrm>
            <a:off x="4953000" y="60198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 flipV="1">
            <a:off x="4953000" y="3505200"/>
            <a:ext cx="0" cy="2514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4953000" y="3886200"/>
            <a:ext cx="3048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Bogen 23"/>
          <p:cNvSpPr/>
          <p:nvPr/>
        </p:nvSpPr>
        <p:spPr bwMode="auto">
          <a:xfrm>
            <a:off x="4876800" y="3886200"/>
            <a:ext cx="762000" cy="762000"/>
          </a:xfrm>
          <a:prstGeom prst="arc">
            <a:avLst>
              <a:gd name="adj1" fmla="val 16200000"/>
              <a:gd name="adj2" fmla="val 21175787"/>
            </a:avLst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638800" y="4267200"/>
            <a:ext cx="152400" cy="137160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Bogen 25"/>
          <p:cNvSpPr/>
          <p:nvPr/>
        </p:nvSpPr>
        <p:spPr bwMode="auto">
          <a:xfrm rot="10800000">
            <a:off x="5791200" y="5257800"/>
            <a:ext cx="762000" cy="762000"/>
          </a:xfrm>
          <a:prstGeom prst="arc">
            <a:avLst>
              <a:gd name="adj1" fmla="val 16200000"/>
              <a:gd name="adj2" fmla="val 21175787"/>
            </a:avLst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>
            <a:stCxn id="26" idx="0"/>
          </p:cNvCxnSpPr>
          <p:nvPr/>
        </p:nvCxnSpPr>
        <p:spPr bwMode="auto">
          <a:xfrm>
            <a:off x="6172200" y="6019800"/>
            <a:ext cx="9144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7087368" y="6019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4935390" y="3505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4" name="Gerade Verbindung 3"/>
          <p:cNvCxnSpPr/>
          <p:nvPr/>
        </p:nvCxnSpPr>
        <p:spPr bwMode="auto">
          <a:xfrm flipV="1">
            <a:off x="4953000" y="40386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5740400" y="5153025"/>
            <a:ext cx="3175" cy="7778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feld 35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6239808" y="4648200"/>
            <a:ext cx="8867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</a:t>
            </a:r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3276600" y="28194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3271791" y="2819400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I=0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4267200" y="2971800"/>
            <a:ext cx="1327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Aktive </a:t>
            </a:r>
            <a:r>
              <a:rPr lang="de-DE" dirty="0"/>
              <a:t>S</a:t>
            </a:r>
            <a:r>
              <a:rPr lang="de-DE" dirty="0" smtClean="0"/>
              <a:t>chaltung</a:t>
            </a:r>
            <a:endParaRPr lang="de-DE" dirty="0"/>
          </a:p>
        </p:txBody>
      </p:sp>
      <p:sp>
        <p:nvSpPr>
          <p:cNvPr id="37" name="Textfeld 36"/>
          <p:cNvSpPr txBox="1"/>
          <p:nvPr/>
        </p:nvSpPr>
        <p:spPr>
          <a:xfrm>
            <a:off x="2971800" y="1143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RK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 bwMode="auto">
          <a:xfrm>
            <a:off x="2971800" y="1143000"/>
            <a:ext cx="24384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mit Pfeil 11"/>
          <p:cNvCxnSpPr/>
          <p:nvPr/>
        </p:nvCxnSpPr>
        <p:spPr bwMode="auto">
          <a:xfrm flipH="1">
            <a:off x="5867400" y="52578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5832209" y="5257800"/>
            <a:ext cx="2122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1. Arbeitspunkt: negative RK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1574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Invertierender </a:t>
            </a:r>
            <a:r>
              <a:rPr lang="de-DE" sz="2000" dirty="0" smtClean="0"/>
              <a:t>Verstärker DC 3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RAM Zelle</a:t>
            </a:r>
            <a:endParaRPr lang="de-DE" sz="1400" dirty="0"/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33528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Gleichschenkliges Dreieck 33"/>
          <p:cNvSpPr/>
          <p:nvPr/>
        </p:nvSpPr>
        <p:spPr bwMode="auto">
          <a:xfrm rot="5400000">
            <a:off x="38892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 rot="5400000">
            <a:off x="4267200" y="15240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4572000" y="175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2286000" y="259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4343400" y="13716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Rfb</a:t>
            </a:r>
            <a:endParaRPr lang="de-DE" dirty="0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mit Pfeil 4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21" name="Gerade Verbindung mit Pfeil 20"/>
          <p:cNvCxnSpPr/>
          <p:nvPr/>
        </p:nvCxnSpPr>
        <p:spPr bwMode="auto">
          <a:xfrm>
            <a:off x="4953000" y="60198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 flipV="1">
            <a:off x="4953000" y="3505200"/>
            <a:ext cx="0" cy="2514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" name="Gruppieren 4"/>
          <p:cNvGrpSpPr/>
          <p:nvPr/>
        </p:nvGrpSpPr>
        <p:grpSpPr>
          <a:xfrm flipV="1">
            <a:off x="4876800" y="3886200"/>
            <a:ext cx="2209800" cy="2133600"/>
            <a:chOff x="4876800" y="3886200"/>
            <a:chExt cx="2209800" cy="2133600"/>
          </a:xfrm>
        </p:grpSpPr>
        <p:cxnSp>
          <p:nvCxnSpPr>
            <p:cNvPr id="23" name="Gerade Verbindung 22"/>
            <p:cNvCxnSpPr/>
            <p:nvPr/>
          </p:nvCxnSpPr>
          <p:spPr bwMode="auto">
            <a:xfrm>
              <a:off x="4953000" y="3886200"/>
              <a:ext cx="304800" cy="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" name="Bogen 23"/>
            <p:cNvSpPr/>
            <p:nvPr/>
          </p:nvSpPr>
          <p:spPr bwMode="auto">
            <a:xfrm>
              <a:off x="4876800" y="3886200"/>
              <a:ext cx="762000" cy="762000"/>
            </a:xfrm>
            <a:prstGeom prst="arc">
              <a:avLst>
                <a:gd name="adj1" fmla="val 16200000"/>
                <a:gd name="adj2" fmla="val 21175787"/>
              </a:avLst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5" name="Gerade Verbindung 24"/>
            <p:cNvCxnSpPr/>
            <p:nvPr/>
          </p:nvCxnSpPr>
          <p:spPr bwMode="auto">
            <a:xfrm>
              <a:off x="5638800" y="4267200"/>
              <a:ext cx="152400" cy="137160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6" name="Bogen 25"/>
            <p:cNvSpPr/>
            <p:nvPr/>
          </p:nvSpPr>
          <p:spPr bwMode="auto">
            <a:xfrm rot="10800000">
              <a:off x="5791200" y="5257800"/>
              <a:ext cx="762000" cy="762000"/>
            </a:xfrm>
            <a:prstGeom prst="arc">
              <a:avLst>
                <a:gd name="adj1" fmla="val 16200000"/>
                <a:gd name="adj2" fmla="val 21175787"/>
              </a:avLst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7" name="Gerade Verbindung 26"/>
            <p:cNvCxnSpPr>
              <a:stCxn id="26" idx="0"/>
            </p:cNvCxnSpPr>
            <p:nvPr/>
          </p:nvCxnSpPr>
          <p:spPr bwMode="auto">
            <a:xfrm>
              <a:off x="6172200" y="6019800"/>
              <a:ext cx="914400" cy="0"/>
            </a:xfrm>
            <a:prstGeom prst="line">
              <a:avLst/>
            </a:prstGeom>
            <a:noFill/>
            <a:ln w="317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8" name="Textfeld 27"/>
          <p:cNvSpPr txBox="1"/>
          <p:nvPr/>
        </p:nvSpPr>
        <p:spPr>
          <a:xfrm>
            <a:off x="7087368" y="6019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4935390" y="3505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4" name="Gerade Verbindung 3"/>
          <p:cNvCxnSpPr/>
          <p:nvPr/>
        </p:nvCxnSpPr>
        <p:spPr bwMode="auto">
          <a:xfrm flipV="1">
            <a:off x="4953000" y="3886200"/>
            <a:ext cx="213360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feld 35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6239808" y="4648200"/>
            <a:ext cx="8867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</a:t>
            </a:r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3276600" y="28194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3271791" y="2819400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I=0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4267200" y="2971800"/>
            <a:ext cx="1327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Aktive </a:t>
            </a:r>
            <a:r>
              <a:rPr lang="de-DE" dirty="0"/>
              <a:t>S</a:t>
            </a:r>
            <a:r>
              <a:rPr lang="de-DE" dirty="0" smtClean="0"/>
              <a:t>chaltung</a:t>
            </a:r>
            <a:endParaRPr lang="de-DE" dirty="0"/>
          </a:p>
        </p:txBody>
      </p:sp>
      <p:sp>
        <p:nvSpPr>
          <p:cNvPr id="37" name="Textfeld 36"/>
          <p:cNvSpPr txBox="1"/>
          <p:nvPr/>
        </p:nvSpPr>
        <p:spPr>
          <a:xfrm>
            <a:off x="2971800" y="1143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RK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 bwMode="auto">
          <a:xfrm>
            <a:off x="2971800" y="1143000"/>
            <a:ext cx="24384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6019800" y="5257800"/>
            <a:ext cx="9781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Positive RK</a:t>
            </a:r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7723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Invertierender </a:t>
            </a:r>
            <a:r>
              <a:rPr lang="de-DE" sz="2000" dirty="0" smtClean="0"/>
              <a:t>Verstärker DC 4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DC</a:t>
            </a:r>
            <a:endParaRPr lang="de-DE" sz="1400" dirty="0"/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33528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Gleichschenkliges Dreieck 33"/>
          <p:cNvSpPr/>
          <p:nvPr/>
        </p:nvSpPr>
        <p:spPr bwMode="auto">
          <a:xfrm rot="5400000">
            <a:off x="38892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 rot="5400000">
            <a:off x="4267200" y="15240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4572000" y="175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2286000" y="259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38100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343400" y="13716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Rfb</a:t>
            </a:r>
            <a:endParaRPr lang="de-DE" dirty="0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mit Pfeil 4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21" name="Gerade Verbindung mit Pfeil 20"/>
          <p:cNvCxnSpPr/>
          <p:nvPr/>
        </p:nvCxnSpPr>
        <p:spPr bwMode="auto">
          <a:xfrm>
            <a:off x="4953000" y="60198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 flipV="1">
            <a:off x="4953000" y="3505200"/>
            <a:ext cx="0" cy="2514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4953000" y="3886200"/>
            <a:ext cx="3048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Bogen 23"/>
          <p:cNvSpPr/>
          <p:nvPr/>
        </p:nvSpPr>
        <p:spPr bwMode="auto">
          <a:xfrm>
            <a:off x="4876800" y="3886200"/>
            <a:ext cx="762000" cy="762000"/>
          </a:xfrm>
          <a:prstGeom prst="arc">
            <a:avLst>
              <a:gd name="adj1" fmla="val 16200000"/>
              <a:gd name="adj2" fmla="val 21175787"/>
            </a:avLst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638800" y="4267200"/>
            <a:ext cx="152400" cy="137160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Bogen 25"/>
          <p:cNvSpPr/>
          <p:nvPr/>
        </p:nvSpPr>
        <p:spPr bwMode="auto">
          <a:xfrm rot="10800000">
            <a:off x="5791200" y="5257800"/>
            <a:ext cx="762000" cy="762000"/>
          </a:xfrm>
          <a:prstGeom prst="arc">
            <a:avLst>
              <a:gd name="adj1" fmla="val 16200000"/>
              <a:gd name="adj2" fmla="val 21175787"/>
            </a:avLst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>
            <a:stCxn id="26" idx="0"/>
          </p:cNvCxnSpPr>
          <p:nvPr/>
        </p:nvCxnSpPr>
        <p:spPr bwMode="auto">
          <a:xfrm>
            <a:off x="6172200" y="6019800"/>
            <a:ext cx="9144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7087368" y="6019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4935390" y="3505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4" name="Gerade Verbindung 3"/>
          <p:cNvCxnSpPr/>
          <p:nvPr/>
        </p:nvCxnSpPr>
        <p:spPr bwMode="auto">
          <a:xfrm flipV="1">
            <a:off x="4953000" y="40386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5740400" y="5153025"/>
            <a:ext cx="3175" cy="7778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feld 35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6239808" y="4648200"/>
            <a:ext cx="8867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</a:t>
            </a:r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3276600" y="28194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feld 6"/>
          <p:cNvSpPr txBox="1"/>
          <p:nvPr/>
        </p:nvSpPr>
        <p:spPr>
          <a:xfrm>
            <a:off x="3271791" y="2819400"/>
            <a:ext cx="402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I=0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4267200" y="2971800"/>
            <a:ext cx="13276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Aktive </a:t>
            </a:r>
            <a:r>
              <a:rPr lang="de-DE" dirty="0"/>
              <a:t>S</a:t>
            </a:r>
            <a:r>
              <a:rPr lang="de-DE" dirty="0" smtClean="0"/>
              <a:t>chaltung</a:t>
            </a:r>
            <a:endParaRPr lang="de-DE" dirty="0"/>
          </a:p>
        </p:txBody>
      </p:sp>
      <p:sp>
        <p:nvSpPr>
          <p:cNvPr id="37" name="Textfeld 36"/>
          <p:cNvSpPr txBox="1"/>
          <p:nvPr/>
        </p:nvSpPr>
        <p:spPr>
          <a:xfrm>
            <a:off x="2971800" y="1143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RK</a:t>
            </a:r>
            <a:endParaRPr lang="de-DE" dirty="0"/>
          </a:p>
        </p:txBody>
      </p:sp>
      <p:sp>
        <p:nvSpPr>
          <p:cNvPr id="9" name="Rechteck 8"/>
          <p:cNvSpPr/>
          <p:nvPr/>
        </p:nvSpPr>
        <p:spPr bwMode="auto">
          <a:xfrm>
            <a:off x="2971800" y="1143000"/>
            <a:ext cx="2438400" cy="838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" name="Gerade Verbindung mit Pfeil 11"/>
          <p:cNvCxnSpPr/>
          <p:nvPr/>
        </p:nvCxnSpPr>
        <p:spPr bwMode="auto">
          <a:xfrm flipH="1">
            <a:off x="5867400" y="52578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5832209" y="5257800"/>
            <a:ext cx="21222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1. Arbeitspunkt: negative RK</a:t>
            </a:r>
            <a:endParaRPr lang="de-DE" dirty="0"/>
          </a:p>
        </p:txBody>
      </p:sp>
      <p:sp>
        <p:nvSpPr>
          <p:cNvPr id="5" name="Ellipse 4"/>
          <p:cNvSpPr/>
          <p:nvPr/>
        </p:nvSpPr>
        <p:spPr bwMode="auto">
          <a:xfrm>
            <a:off x="5562600" y="3733800"/>
            <a:ext cx="304800" cy="25908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8713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Invertierender </a:t>
            </a:r>
            <a:r>
              <a:rPr lang="de-DE" sz="2000" dirty="0" smtClean="0"/>
              <a:t>Verstärker DC 5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Gegenkopplung ist falsch dimensioniert</a:t>
            </a:r>
            <a:endParaRPr lang="de-DE" sz="1400" dirty="0"/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33528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Gleichschenkliges Dreieck 33"/>
          <p:cNvSpPr/>
          <p:nvPr/>
        </p:nvSpPr>
        <p:spPr bwMode="auto">
          <a:xfrm rot="5400000">
            <a:off x="38892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 rot="5400000">
            <a:off x="4114800" y="1524000"/>
            <a:ext cx="4572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4572000" y="175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>
            <a:endCxn id="36" idx="2"/>
          </p:cNvCxnSpPr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38100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572000" y="13716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Rfb</a:t>
            </a:r>
            <a:endParaRPr lang="de-DE" dirty="0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mit Pfeil 4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21" name="Gerade Verbindung mit Pfeil 20"/>
          <p:cNvCxnSpPr/>
          <p:nvPr/>
        </p:nvCxnSpPr>
        <p:spPr bwMode="auto">
          <a:xfrm>
            <a:off x="4953000" y="60198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 flipV="1">
            <a:off x="4953000" y="3505200"/>
            <a:ext cx="0" cy="2514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4953000" y="3886200"/>
            <a:ext cx="3048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Bogen 23"/>
          <p:cNvSpPr/>
          <p:nvPr/>
        </p:nvSpPr>
        <p:spPr bwMode="auto">
          <a:xfrm>
            <a:off x="4876800" y="3886200"/>
            <a:ext cx="762000" cy="762000"/>
          </a:xfrm>
          <a:prstGeom prst="arc">
            <a:avLst>
              <a:gd name="adj1" fmla="val 16200000"/>
              <a:gd name="adj2" fmla="val 21175787"/>
            </a:avLst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638800" y="4267200"/>
            <a:ext cx="152400" cy="137160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Bogen 25"/>
          <p:cNvSpPr/>
          <p:nvPr/>
        </p:nvSpPr>
        <p:spPr bwMode="auto">
          <a:xfrm rot="10800000">
            <a:off x="5791200" y="5257800"/>
            <a:ext cx="762000" cy="762000"/>
          </a:xfrm>
          <a:prstGeom prst="arc">
            <a:avLst>
              <a:gd name="adj1" fmla="val 16200000"/>
              <a:gd name="adj2" fmla="val 21175787"/>
            </a:avLst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>
            <a:stCxn id="26" idx="0"/>
          </p:cNvCxnSpPr>
          <p:nvPr/>
        </p:nvCxnSpPr>
        <p:spPr bwMode="auto">
          <a:xfrm>
            <a:off x="6172200" y="6019800"/>
            <a:ext cx="9144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7087368" y="6019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4935390" y="3505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4" name="Gerade Verbindung 3"/>
          <p:cNvCxnSpPr/>
          <p:nvPr/>
        </p:nvCxnSpPr>
        <p:spPr bwMode="auto">
          <a:xfrm flipV="1">
            <a:off x="4953000" y="3581400"/>
            <a:ext cx="609600" cy="2438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H="1" flipV="1">
            <a:off x="5475288" y="3954462"/>
            <a:ext cx="87312" cy="841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Rechteck 35"/>
          <p:cNvSpPr/>
          <p:nvPr/>
        </p:nvSpPr>
        <p:spPr bwMode="auto">
          <a:xfrm rot="5400000">
            <a:off x="28956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2671809" y="22098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Rin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717309"/>
              </p:ext>
            </p:extLst>
          </p:nvPr>
        </p:nvGraphicFramePr>
        <p:xfrm>
          <a:off x="5846763" y="3505200"/>
          <a:ext cx="1557337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1" name="Formel" r:id="rId4" imgW="1143000" imgH="431640" progId="Equation.3">
                  <p:embed/>
                </p:oleObj>
              </mc:Choice>
              <mc:Fallback>
                <p:oleObj name="Formel" r:id="rId4" imgW="1143000" imgH="431640" progId="Equation.3">
                  <p:embed/>
                  <p:pic>
                    <p:nvPicPr>
                      <p:cNvPr id="0" name="Objek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6763" y="3505200"/>
                        <a:ext cx="1557337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0063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 </a:t>
            </a:r>
            <a:r>
              <a:rPr lang="de-DE" sz="2000" dirty="0"/>
              <a:t>Spannungsquellen, </a:t>
            </a:r>
            <a:r>
              <a:rPr lang="de-DE" sz="2000" dirty="0" smtClean="0"/>
              <a:t>Stromquellen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Spannungsquellen, Stromquellen</a:t>
            </a:r>
          </a:p>
          <a:p>
            <a:pPr eaLnBrk="1" hangingPunct="1"/>
            <a:r>
              <a:rPr lang="de-DE" sz="1400" dirty="0" smtClean="0"/>
              <a:t>Masse </a:t>
            </a:r>
            <a:r>
              <a:rPr lang="de-DE" sz="1400" dirty="0"/>
              <a:t>und Versorgungsspannung</a:t>
            </a:r>
          </a:p>
        </p:txBody>
      </p:sp>
      <p:sp>
        <p:nvSpPr>
          <p:cNvPr id="2" name="Ellipse 1"/>
          <p:cNvSpPr/>
          <p:nvPr/>
        </p:nvSpPr>
        <p:spPr bwMode="auto">
          <a:xfrm>
            <a:off x="1295400" y="1828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3"/>
          <p:cNvCxnSpPr>
            <a:endCxn id="2" idx="0"/>
          </p:cNvCxnSpPr>
          <p:nvPr/>
        </p:nvCxnSpPr>
        <p:spPr bwMode="auto">
          <a:xfrm>
            <a:off x="1524000" y="1524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15240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" name="Gruppieren 4"/>
          <p:cNvGrpSpPr/>
          <p:nvPr/>
        </p:nvGrpSpPr>
        <p:grpSpPr>
          <a:xfrm rot="10800000">
            <a:off x="2667000" y="1524000"/>
            <a:ext cx="457200" cy="1066800"/>
            <a:chOff x="2667000" y="1524000"/>
            <a:chExt cx="457200" cy="1066800"/>
          </a:xfrm>
        </p:grpSpPr>
        <p:sp>
          <p:nvSpPr>
            <p:cNvPr id="11" name="Ellipse 10"/>
            <p:cNvSpPr/>
            <p:nvPr/>
          </p:nvSpPr>
          <p:spPr bwMode="auto">
            <a:xfrm>
              <a:off x="2667000" y="1828800"/>
              <a:ext cx="457200" cy="457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2" name="Gerade Verbindung 11"/>
            <p:cNvCxnSpPr>
              <a:endCxn id="11" idx="0"/>
            </p:cNvCxnSpPr>
            <p:nvPr/>
          </p:nvCxnSpPr>
          <p:spPr bwMode="auto">
            <a:xfrm>
              <a:off x="28956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Gerade Verbindung 12"/>
            <p:cNvCxnSpPr/>
            <p:nvPr/>
          </p:nvCxnSpPr>
          <p:spPr bwMode="auto">
            <a:xfrm>
              <a:off x="28956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Gerade Verbindung 13"/>
            <p:cNvCxnSpPr/>
            <p:nvPr/>
          </p:nvCxnSpPr>
          <p:spPr bwMode="auto">
            <a:xfrm>
              <a:off x="2895600" y="1905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" name="Gruppieren 15"/>
          <p:cNvGrpSpPr/>
          <p:nvPr/>
        </p:nvGrpSpPr>
        <p:grpSpPr>
          <a:xfrm>
            <a:off x="3938016" y="2286000"/>
            <a:ext cx="176784" cy="457200"/>
            <a:chOff x="3938016" y="2286000"/>
            <a:chExt cx="176784" cy="457200"/>
          </a:xfrm>
        </p:grpSpPr>
        <p:cxnSp>
          <p:nvCxnSpPr>
            <p:cNvPr id="15" name="Gerade Verbindung 14"/>
            <p:cNvCxnSpPr/>
            <p:nvPr/>
          </p:nvCxnSpPr>
          <p:spPr bwMode="auto">
            <a:xfrm>
              <a:off x="40386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" name="Gleichschenkliges Dreieck 6"/>
            <p:cNvSpPr/>
            <p:nvPr/>
          </p:nvSpPr>
          <p:spPr bwMode="auto">
            <a:xfrm flipV="1">
              <a:off x="3938016" y="2590800"/>
              <a:ext cx="176784" cy="152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7" name="Gerade Verbindung 16"/>
          <p:cNvCxnSpPr/>
          <p:nvPr/>
        </p:nvCxnSpPr>
        <p:spPr bwMode="auto">
          <a:xfrm>
            <a:off x="5715000" y="2362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5410200" y="2362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45720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>
            <a:off x="4419600" y="2590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Ellipse 37"/>
          <p:cNvSpPr/>
          <p:nvPr/>
        </p:nvSpPr>
        <p:spPr bwMode="auto">
          <a:xfrm>
            <a:off x="1447800" y="4038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38"/>
          <p:cNvCxnSpPr>
            <a:endCxn id="38" idx="0"/>
          </p:cNvCxnSpPr>
          <p:nvPr/>
        </p:nvCxnSpPr>
        <p:spPr bwMode="auto">
          <a:xfrm>
            <a:off x="1676400" y="3733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16764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057" name="Gruppieren 2056"/>
          <p:cNvGrpSpPr/>
          <p:nvPr/>
        </p:nvGrpSpPr>
        <p:grpSpPr>
          <a:xfrm>
            <a:off x="2514600" y="3733800"/>
            <a:ext cx="457200" cy="1066800"/>
            <a:chOff x="2514600" y="3733800"/>
            <a:chExt cx="457200" cy="1066800"/>
          </a:xfrm>
        </p:grpSpPr>
        <p:sp>
          <p:nvSpPr>
            <p:cNvPr id="41" name="Ellipse 40"/>
            <p:cNvSpPr/>
            <p:nvPr/>
          </p:nvSpPr>
          <p:spPr bwMode="auto">
            <a:xfrm>
              <a:off x="2514600" y="4038600"/>
              <a:ext cx="457200" cy="457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2" name="Gerade Verbindung 41"/>
            <p:cNvCxnSpPr>
              <a:endCxn id="41" idx="0"/>
            </p:cNvCxnSpPr>
            <p:nvPr/>
          </p:nvCxnSpPr>
          <p:spPr bwMode="auto">
            <a:xfrm>
              <a:off x="2743200" y="3733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Gerade Verbindung 42"/>
            <p:cNvCxnSpPr/>
            <p:nvPr/>
          </p:nvCxnSpPr>
          <p:spPr bwMode="auto">
            <a:xfrm>
              <a:off x="2743200" y="4495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055" name="Gruppieren 2054"/>
            <p:cNvGrpSpPr/>
            <p:nvPr/>
          </p:nvGrpSpPr>
          <p:grpSpPr>
            <a:xfrm>
              <a:off x="2590800" y="4191000"/>
              <a:ext cx="304800" cy="152400"/>
              <a:chOff x="4038600" y="3810000"/>
              <a:chExt cx="762000" cy="381000"/>
            </a:xfrm>
          </p:grpSpPr>
          <p:grpSp>
            <p:nvGrpSpPr>
              <p:cNvPr id="2054" name="Gruppieren 2053"/>
              <p:cNvGrpSpPr/>
              <p:nvPr/>
            </p:nvGrpSpPr>
            <p:grpSpPr>
              <a:xfrm>
                <a:off x="4038600" y="3810000"/>
                <a:ext cx="381000" cy="381000"/>
                <a:chOff x="4038600" y="3810000"/>
                <a:chExt cx="381000" cy="381000"/>
              </a:xfrm>
            </p:grpSpPr>
            <p:sp>
              <p:nvSpPr>
                <p:cNvPr id="2053" name="Bogen 2052"/>
                <p:cNvSpPr/>
                <p:nvPr/>
              </p:nvSpPr>
              <p:spPr bwMode="auto">
                <a:xfrm>
                  <a:off x="4038600" y="3810000"/>
                  <a:ext cx="381000" cy="381000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5" name="Bogen 44"/>
                <p:cNvSpPr/>
                <p:nvPr/>
              </p:nvSpPr>
              <p:spPr bwMode="auto">
                <a:xfrm flipH="1">
                  <a:off x="4038600" y="3810000"/>
                  <a:ext cx="381000" cy="381000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47" name="Gruppieren 46"/>
              <p:cNvGrpSpPr/>
              <p:nvPr/>
            </p:nvGrpSpPr>
            <p:grpSpPr>
              <a:xfrm rot="10800000">
                <a:off x="4419600" y="3810000"/>
                <a:ext cx="381000" cy="381000"/>
                <a:chOff x="4038600" y="3810000"/>
                <a:chExt cx="381000" cy="381000"/>
              </a:xfrm>
            </p:grpSpPr>
            <p:sp>
              <p:nvSpPr>
                <p:cNvPr id="48" name="Bogen 47"/>
                <p:cNvSpPr/>
                <p:nvPr/>
              </p:nvSpPr>
              <p:spPr bwMode="auto">
                <a:xfrm>
                  <a:off x="4038600" y="3810000"/>
                  <a:ext cx="381000" cy="381000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49" name="Bogen 48"/>
                <p:cNvSpPr/>
                <p:nvPr/>
              </p:nvSpPr>
              <p:spPr bwMode="auto">
                <a:xfrm flipH="1">
                  <a:off x="4038600" y="3810000"/>
                  <a:ext cx="381000" cy="381000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</p:grpSp>
        </p:grpSp>
      </p:grpSp>
      <p:grpSp>
        <p:nvGrpSpPr>
          <p:cNvPr id="52" name="Gruppieren 51"/>
          <p:cNvGrpSpPr/>
          <p:nvPr/>
        </p:nvGrpSpPr>
        <p:grpSpPr>
          <a:xfrm>
            <a:off x="3505200" y="3962400"/>
            <a:ext cx="609600" cy="685800"/>
            <a:chOff x="6172200" y="2057400"/>
            <a:chExt cx="609600" cy="685800"/>
          </a:xfrm>
        </p:grpSpPr>
        <p:cxnSp>
          <p:nvCxnSpPr>
            <p:cNvPr id="53" name="Gerade Verbindung 52"/>
            <p:cNvCxnSpPr/>
            <p:nvPr/>
          </p:nvCxnSpPr>
          <p:spPr bwMode="auto">
            <a:xfrm>
              <a:off x="6477000" y="2438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6172200" y="23622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Gerade Verbindung 54"/>
            <p:cNvCxnSpPr/>
            <p:nvPr/>
          </p:nvCxnSpPr>
          <p:spPr bwMode="auto">
            <a:xfrm>
              <a:off x="6324600" y="2438400"/>
              <a:ext cx="304800" cy="0"/>
            </a:xfrm>
            <a:prstGeom prst="line">
              <a:avLst/>
            </a:prstGeom>
            <a:noFill/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6477000" y="20574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" name="Textfeld 2"/>
          <p:cNvSpPr txBox="1"/>
          <p:nvPr/>
        </p:nvSpPr>
        <p:spPr>
          <a:xfrm>
            <a:off x="533400" y="4953000"/>
            <a:ext cx="14510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Spannungsquellen</a:t>
            </a:r>
            <a:endParaRPr lang="de-DE" dirty="0"/>
          </a:p>
        </p:txBody>
      </p:sp>
      <p:sp>
        <p:nvSpPr>
          <p:cNvPr id="44" name="Textfeld 43"/>
          <p:cNvSpPr txBox="1"/>
          <p:nvPr/>
        </p:nvSpPr>
        <p:spPr>
          <a:xfrm>
            <a:off x="575880" y="2743200"/>
            <a:ext cx="1366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Spannungsquelle</a:t>
            </a:r>
            <a:endParaRPr lang="de-DE" dirty="0"/>
          </a:p>
        </p:txBody>
      </p:sp>
      <p:sp>
        <p:nvSpPr>
          <p:cNvPr id="46" name="Textfeld 45"/>
          <p:cNvSpPr txBox="1"/>
          <p:nvPr/>
        </p:nvSpPr>
        <p:spPr>
          <a:xfrm>
            <a:off x="2239399" y="2743200"/>
            <a:ext cx="1002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Stromquelle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4068941" y="2743200"/>
            <a:ext cx="6367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Masse</a:t>
            </a:r>
            <a:endParaRPr lang="de-DE" dirty="0"/>
          </a:p>
        </p:txBody>
      </p:sp>
      <p:sp>
        <p:nvSpPr>
          <p:cNvPr id="51" name="Textfeld 50"/>
          <p:cNvSpPr txBox="1"/>
          <p:nvPr/>
        </p:nvSpPr>
        <p:spPr>
          <a:xfrm>
            <a:off x="5022618" y="2743200"/>
            <a:ext cx="17166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Versorgungsspannung</a:t>
            </a:r>
            <a:endParaRPr lang="de-DE" dirty="0"/>
          </a:p>
        </p:txBody>
      </p:sp>
      <p:sp>
        <p:nvSpPr>
          <p:cNvPr id="57" name="Textfeld 56"/>
          <p:cNvSpPr txBox="1"/>
          <p:nvPr/>
        </p:nvSpPr>
        <p:spPr>
          <a:xfrm>
            <a:off x="4038600" y="3048000"/>
            <a:ext cx="8659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gnd</a:t>
            </a:r>
            <a:r>
              <a:rPr lang="de-DE" dirty="0" smtClean="0"/>
              <a:t>, </a:t>
            </a:r>
            <a:r>
              <a:rPr lang="de-DE" dirty="0" err="1" smtClean="0"/>
              <a:t>gnda</a:t>
            </a:r>
            <a:endParaRPr lang="de-DE" dirty="0"/>
          </a:p>
        </p:txBody>
      </p:sp>
      <p:sp>
        <p:nvSpPr>
          <p:cNvPr id="58" name="Textfeld 57"/>
          <p:cNvSpPr txBox="1"/>
          <p:nvPr/>
        </p:nvSpPr>
        <p:spPr>
          <a:xfrm>
            <a:off x="5329193" y="3048000"/>
            <a:ext cx="8755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vdd</a:t>
            </a:r>
            <a:r>
              <a:rPr lang="de-DE" dirty="0" smtClean="0"/>
              <a:t>, </a:t>
            </a:r>
            <a:r>
              <a:rPr lang="de-DE" dirty="0" err="1" smtClean="0"/>
              <a:t>vdda</a:t>
            </a:r>
            <a:endParaRPr lang="de-DE" dirty="0"/>
          </a:p>
        </p:txBody>
      </p:sp>
      <p:sp>
        <p:nvSpPr>
          <p:cNvPr id="60" name="Textfeld 59"/>
          <p:cNvSpPr txBox="1"/>
          <p:nvPr/>
        </p:nvSpPr>
        <p:spPr>
          <a:xfrm>
            <a:off x="624030" y="3048000"/>
            <a:ext cx="13372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Vdc</a:t>
            </a:r>
            <a:r>
              <a:rPr lang="de-DE" dirty="0" smtClean="0"/>
              <a:t>, </a:t>
            </a:r>
            <a:r>
              <a:rPr lang="de-DE" dirty="0" err="1" smtClean="0"/>
              <a:t>vpulse</a:t>
            </a:r>
            <a:r>
              <a:rPr lang="de-DE" dirty="0" smtClean="0"/>
              <a:t>, </a:t>
            </a:r>
            <a:r>
              <a:rPr lang="de-DE" dirty="0" err="1" smtClean="0"/>
              <a:t>vsin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2549695" y="4953000"/>
            <a:ext cx="923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Kleinsignal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3916485" y="49530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DC</a:t>
            </a:r>
            <a:endParaRPr lang="de-DE" dirty="0"/>
          </a:p>
        </p:txBody>
      </p:sp>
      <p:sp>
        <p:nvSpPr>
          <p:cNvPr id="63" name="Ellipse 62"/>
          <p:cNvSpPr/>
          <p:nvPr/>
        </p:nvSpPr>
        <p:spPr bwMode="auto">
          <a:xfrm>
            <a:off x="5486400" y="4038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4" name="Gerade Verbindung 63"/>
          <p:cNvCxnSpPr>
            <a:endCxn id="63" idx="0"/>
          </p:cNvCxnSpPr>
          <p:nvPr/>
        </p:nvCxnSpPr>
        <p:spPr bwMode="auto">
          <a:xfrm>
            <a:off x="5715000" y="3733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7150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6" name="Gruppieren 65"/>
          <p:cNvGrpSpPr/>
          <p:nvPr/>
        </p:nvGrpSpPr>
        <p:grpSpPr>
          <a:xfrm>
            <a:off x="6553200" y="3733800"/>
            <a:ext cx="457200" cy="1066800"/>
            <a:chOff x="2514600" y="3733800"/>
            <a:chExt cx="457200" cy="1066800"/>
          </a:xfrm>
        </p:grpSpPr>
        <p:sp>
          <p:nvSpPr>
            <p:cNvPr id="67" name="Ellipse 66"/>
            <p:cNvSpPr/>
            <p:nvPr/>
          </p:nvSpPr>
          <p:spPr bwMode="auto">
            <a:xfrm>
              <a:off x="2514600" y="4038600"/>
              <a:ext cx="457200" cy="457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8" name="Gerade Verbindung 67"/>
            <p:cNvCxnSpPr>
              <a:endCxn id="67" idx="0"/>
            </p:cNvCxnSpPr>
            <p:nvPr/>
          </p:nvCxnSpPr>
          <p:spPr bwMode="auto">
            <a:xfrm>
              <a:off x="2743200" y="3733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Gerade Verbindung 68"/>
            <p:cNvCxnSpPr/>
            <p:nvPr/>
          </p:nvCxnSpPr>
          <p:spPr bwMode="auto">
            <a:xfrm>
              <a:off x="2743200" y="4495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70" name="Gruppieren 69"/>
            <p:cNvGrpSpPr/>
            <p:nvPr/>
          </p:nvGrpSpPr>
          <p:grpSpPr>
            <a:xfrm>
              <a:off x="2590800" y="4191000"/>
              <a:ext cx="304800" cy="152400"/>
              <a:chOff x="4038600" y="3810000"/>
              <a:chExt cx="762000" cy="381000"/>
            </a:xfrm>
          </p:grpSpPr>
          <p:grpSp>
            <p:nvGrpSpPr>
              <p:cNvPr id="71" name="Gruppieren 70"/>
              <p:cNvGrpSpPr/>
              <p:nvPr/>
            </p:nvGrpSpPr>
            <p:grpSpPr>
              <a:xfrm>
                <a:off x="4038600" y="3810000"/>
                <a:ext cx="381000" cy="381000"/>
                <a:chOff x="4038600" y="3810000"/>
                <a:chExt cx="381000" cy="381000"/>
              </a:xfrm>
            </p:grpSpPr>
            <p:sp>
              <p:nvSpPr>
                <p:cNvPr id="75" name="Bogen 74"/>
                <p:cNvSpPr/>
                <p:nvPr/>
              </p:nvSpPr>
              <p:spPr bwMode="auto">
                <a:xfrm>
                  <a:off x="4038600" y="3810000"/>
                  <a:ext cx="381000" cy="381000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6" name="Bogen 75"/>
                <p:cNvSpPr/>
                <p:nvPr/>
              </p:nvSpPr>
              <p:spPr bwMode="auto">
                <a:xfrm flipH="1">
                  <a:off x="4038600" y="3810000"/>
                  <a:ext cx="381000" cy="381000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72" name="Gruppieren 71"/>
              <p:cNvGrpSpPr/>
              <p:nvPr/>
            </p:nvGrpSpPr>
            <p:grpSpPr>
              <a:xfrm rot="10800000">
                <a:off x="4419600" y="3810000"/>
                <a:ext cx="381000" cy="381000"/>
                <a:chOff x="4038600" y="3810000"/>
                <a:chExt cx="381000" cy="381000"/>
              </a:xfrm>
            </p:grpSpPr>
            <p:sp>
              <p:nvSpPr>
                <p:cNvPr id="73" name="Bogen 72"/>
                <p:cNvSpPr/>
                <p:nvPr/>
              </p:nvSpPr>
              <p:spPr bwMode="auto">
                <a:xfrm>
                  <a:off x="4038600" y="3810000"/>
                  <a:ext cx="381000" cy="381000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74" name="Bogen 73"/>
                <p:cNvSpPr/>
                <p:nvPr/>
              </p:nvSpPr>
              <p:spPr bwMode="auto">
                <a:xfrm flipH="1">
                  <a:off x="4038600" y="3810000"/>
                  <a:ext cx="381000" cy="381000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</p:grpSp>
        </p:grpSp>
      </p:grpSp>
      <p:sp>
        <p:nvSpPr>
          <p:cNvPr id="82" name="Textfeld 81"/>
          <p:cNvSpPr txBox="1"/>
          <p:nvPr/>
        </p:nvSpPr>
        <p:spPr>
          <a:xfrm>
            <a:off x="4753942" y="4953000"/>
            <a:ext cx="10871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Stromquellen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6588295" y="4953000"/>
            <a:ext cx="9236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Kleinsignal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7726485" y="49530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DC</a:t>
            </a:r>
            <a:endParaRPr lang="de-DE" dirty="0"/>
          </a:p>
        </p:txBody>
      </p:sp>
      <p:cxnSp>
        <p:nvCxnSpPr>
          <p:cNvPr id="8" name="Gerade Verbindung mit Pfeil 7"/>
          <p:cNvCxnSpPr/>
          <p:nvPr/>
        </p:nvCxnSpPr>
        <p:spPr bwMode="auto">
          <a:xfrm rot="10800000">
            <a:off x="5715000" y="41148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 rot="10800000">
            <a:off x="6781800" y="41148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1524000" y="16002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86" name="Ellipse 85"/>
          <p:cNvSpPr/>
          <p:nvPr/>
        </p:nvSpPr>
        <p:spPr bwMode="auto">
          <a:xfrm>
            <a:off x="7696200" y="4038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 Verbindung 86"/>
          <p:cNvCxnSpPr>
            <a:endCxn id="86" idx="0"/>
          </p:cNvCxnSpPr>
          <p:nvPr/>
        </p:nvCxnSpPr>
        <p:spPr bwMode="auto">
          <a:xfrm>
            <a:off x="7924800" y="3733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7924800" y="4495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mit Pfeil 88"/>
          <p:cNvCxnSpPr/>
          <p:nvPr/>
        </p:nvCxnSpPr>
        <p:spPr bwMode="auto">
          <a:xfrm rot="10800000">
            <a:off x="7924800" y="41148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7189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Gerade Verbindung mit Pfeil 63"/>
          <p:cNvCxnSpPr/>
          <p:nvPr/>
        </p:nvCxnSpPr>
        <p:spPr bwMode="auto">
          <a:xfrm>
            <a:off x="2743200" y="5715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Invertierender </a:t>
            </a:r>
            <a:r>
              <a:rPr lang="de-DE" sz="2000" dirty="0" smtClean="0"/>
              <a:t>Verstärker DC 6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Spannungs- und Stromteiler</a:t>
            </a:r>
            <a:endParaRPr lang="de-DE" sz="1400" dirty="0"/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33528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Gleichschenkliges Dreieck 33"/>
          <p:cNvSpPr/>
          <p:nvPr/>
        </p:nvSpPr>
        <p:spPr bwMode="auto">
          <a:xfrm rot="5400000">
            <a:off x="38892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 rot="5400000">
            <a:off x="4114800" y="1524000"/>
            <a:ext cx="4572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4572000" y="175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>
            <a:endCxn id="36" idx="2"/>
          </p:cNvCxnSpPr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38100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572000" y="13716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Rfb</a:t>
            </a:r>
            <a:endParaRPr lang="de-DE" dirty="0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mit Pfeil 4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21" name="Gerade Verbindung mit Pfeil 20"/>
          <p:cNvCxnSpPr/>
          <p:nvPr/>
        </p:nvCxnSpPr>
        <p:spPr bwMode="auto">
          <a:xfrm>
            <a:off x="4953000" y="60198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 flipV="1">
            <a:off x="4953000" y="3505200"/>
            <a:ext cx="0" cy="2514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4953000" y="3886200"/>
            <a:ext cx="3048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Bogen 23"/>
          <p:cNvSpPr/>
          <p:nvPr/>
        </p:nvSpPr>
        <p:spPr bwMode="auto">
          <a:xfrm>
            <a:off x="4876800" y="3886200"/>
            <a:ext cx="762000" cy="762000"/>
          </a:xfrm>
          <a:prstGeom prst="arc">
            <a:avLst>
              <a:gd name="adj1" fmla="val 16200000"/>
              <a:gd name="adj2" fmla="val 21175787"/>
            </a:avLst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638800" y="4267200"/>
            <a:ext cx="152400" cy="137160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Bogen 25"/>
          <p:cNvSpPr/>
          <p:nvPr/>
        </p:nvSpPr>
        <p:spPr bwMode="auto">
          <a:xfrm rot="10800000">
            <a:off x="5791200" y="5257800"/>
            <a:ext cx="762000" cy="762000"/>
          </a:xfrm>
          <a:prstGeom prst="arc">
            <a:avLst>
              <a:gd name="adj1" fmla="val 16200000"/>
              <a:gd name="adj2" fmla="val 21175787"/>
            </a:avLst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>
            <a:stCxn id="26" idx="0"/>
          </p:cNvCxnSpPr>
          <p:nvPr/>
        </p:nvCxnSpPr>
        <p:spPr bwMode="auto">
          <a:xfrm>
            <a:off x="6172200" y="6019800"/>
            <a:ext cx="9144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7087368" y="6019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4935390" y="3505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4" name="Gerade Verbindung 3"/>
          <p:cNvCxnSpPr/>
          <p:nvPr/>
        </p:nvCxnSpPr>
        <p:spPr bwMode="auto">
          <a:xfrm flipV="1">
            <a:off x="4953000" y="3581400"/>
            <a:ext cx="609600" cy="2438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H="1" flipV="1">
            <a:off x="5475288" y="3954462"/>
            <a:ext cx="87312" cy="841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Rechteck 35"/>
          <p:cNvSpPr/>
          <p:nvPr/>
        </p:nvSpPr>
        <p:spPr bwMode="auto">
          <a:xfrm rot="5400000">
            <a:off x="28956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2671809" y="22098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Rin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1600200" y="52578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Rechteck 37"/>
          <p:cNvSpPr/>
          <p:nvPr/>
        </p:nvSpPr>
        <p:spPr bwMode="auto">
          <a:xfrm rot="10800000">
            <a:off x="1524000" y="55626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447800" y="632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 flipV="1">
            <a:off x="1600200" y="41910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Rechteck 44"/>
          <p:cNvSpPr/>
          <p:nvPr/>
        </p:nvSpPr>
        <p:spPr bwMode="auto">
          <a:xfrm rot="10800000">
            <a:off x="1524000" y="44958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16002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1066800" y="4191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1662865" y="46482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Z2</a:t>
            </a:r>
            <a:endParaRPr lang="de-DE" dirty="0"/>
          </a:p>
        </p:txBody>
      </p:sp>
      <p:sp>
        <p:nvSpPr>
          <p:cNvPr id="48" name="Textfeld 47"/>
          <p:cNvSpPr txBox="1"/>
          <p:nvPr/>
        </p:nvSpPr>
        <p:spPr>
          <a:xfrm>
            <a:off x="1684415" y="56388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Z1</a:t>
            </a:r>
            <a:endParaRPr lang="de-DE" dirty="0"/>
          </a:p>
        </p:txBody>
      </p:sp>
      <p:cxnSp>
        <p:nvCxnSpPr>
          <p:cNvPr id="49" name="Gerade Verbindung 48"/>
          <p:cNvCxnSpPr/>
          <p:nvPr/>
        </p:nvCxnSpPr>
        <p:spPr bwMode="auto">
          <a:xfrm flipV="1">
            <a:off x="2743200" y="53340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Rechteck 49"/>
          <p:cNvSpPr/>
          <p:nvPr/>
        </p:nvSpPr>
        <p:spPr bwMode="auto">
          <a:xfrm rot="10800000">
            <a:off x="2667000" y="56388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1" name="Gerade Verbindung 50"/>
          <p:cNvCxnSpPr/>
          <p:nvPr/>
        </p:nvCxnSpPr>
        <p:spPr bwMode="auto">
          <a:xfrm flipV="1">
            <a:off x="3429000" y="53340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Rechteck 51"/>
          <p:cNvSpPr/>
          <p:nvPr/>
        </p:nvSpPr>
        <p:spPr bwMode="auto">
          <a:xfrm rot="10800000">
            <a:off x="3352800" y="56388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mit Pfeil 9"/>
          <p:cNvCxnSpPr/>
          <p:nvPr/>
        </p:nvCxnSpPr>
        <p:spPr bwMode="auto">
          <a:xfrm flipV="1">
            <a:off x="1219200" y="4267200"/>
            <a:ext cx="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1066800" y="632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590800" y="6400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3276600" y="6400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7432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2438400" y="54102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Z1</a:t>
            </a:r>
            <a:endParaRPr lang="de-DE" dirty="0"/>
          </a:p>
        </p:txBody>
      </p:sp>
      <p:sp>
        <p:nvSpPr>
          <p:cNvPr id="59" name="Textfeld 58"/>
          <p:cNvSpPr txBox="1"/>
          <p:nvPr/>
        </p:nvSpPr>
        <p:spPr>
          <a:xfrm>
            <a:off x="3124200" y="54102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Z2</a:t>
            </a:r>
            <a:endParaRPr lang="de-DE" dirty="0"/>
          </a:p>
        </p:txBody>
      </p:sp>
      <p:cxnSp>
        <p:nvCxnSpPr>
          <p:cNvPr id="16" name="Gerade Verbindung mit Pfeil 15"/>
          <p:cNvCxnSpPr/>
          <p:nvPr/>
        </p:nvCxnSpPr>
        <p:spPr bwMode="auto">
          <a:xfrm>
            <a:off x="2743200" y="47244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474323"/>
              </p:ext>
            </p:extLst>
          </p:nvPr>
        </p:nvGraphicFramePr>
        <p:xfrm>
          <a:off x="381000" y="3505200"/>
          <a:ext cx="12795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56" name="Formel" r:id="rId4" imgW="939600" imgH="431640" progId="Equation.3">
                  <p:embed/>
                </p:oleObj>
              </mc:Choice>
              <mc:Fallback>
                <p:oleObj name="Formel" r:id="rId4" imgW="939600" imgH="431640" progId="Equation.3">
                  <p:embed/>
                  <p:pic>
                    <p:nvPicPr>
                      <p:cNvPr id="0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505200"/>
                        <a:ext cx="12795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k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525214"/>
              </p:ext>
            </p:extLst>
          </p:nvPr>
        </p:nvGraphicFramePr>
        <p:xfrm>
          <a:off x="3200400" y="4648200"/>
          <a:ext cx="1211262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57" name="Formel" r:id="rId6" imgW="888840" imgH="431640" progId="Equation.3">
                  <p:embed/>
                </p:oleObj>
              </mc:Choice>
              <mc:Fallback>
                <p:oleObj name="Formel" r:id="rId6" imgW="8888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4648200"/>
                        <a:ext cx="1211262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k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717309"/>
              </p:ext>
            </p:extLst>
          </p:nvPr>
        </p:nvGraphicFramePr>
        <p:xfrm>
          <a:off x="5846763" y="3505200"/>
          <a:ext cx="1557337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58" name="Formel" r:id="rId8" imgW="1143000" imgH="431640" progId="Equation.3">
                  <p:embed/>
                </p:oleObj>
              </mc:Choice>
              <mc:Fallback>
                <p:oleObj name="Formel" r:id="rId8" imgW="1143000" imgH="431640" progId="Equation.3">
                  <p:embed/>
                  <p:pic>
                    <p:nvPicPr>
                      <p:cNvPr id="0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6763" y="3505200"/>
                        <a:ext cx="1557337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k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5175499"/>
              </p:ext>
            </p:extLst>
          </p:nvPr>
        </p:nvGraphicFramePr>
        <p:xfrm>
          <a:off x="914400" y="5029200"/>
          <a:ext cx="258762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59" name="Formel" r:id="rId10" imgW="190440" imgH="228600" progId="Equation.3">
                  <p:embed/>
                </p:oleObj>
              </mc:Choice>
              <mc:Fallback>
                <p:oleObj name="Formel" r:id="rId10" imgW="190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029200"/>
                        <a:ext cx="258762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kt 6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678262"/>
              </p:ext>
            </p:extLst>
          </p:nvPr>
        </p:nvGraphicFramePr>
        <p:xfrm>
          <a:off x="2057400" y="5410200"/>
          <a:ext cx="190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60" name="Formel" r:id="rId12" imgW="139680" imgH="215640" progId="Equation.3">
                  <p:embed/>
                </p:oleObj>
              </mc:Choice>
              <mc:Fallback>
                <p:oleObj name="Formel" r:id="rId12" imgW="1396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410200"/>
                        <a:ext cx="190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8" name="Gerade Verbindung mit Pfeil 67"/>
          <p:cNvCxnSpPr/>
          <p:nvPr/>
        </p:nvCxnSpPr>
        <p:spPr bwMode="auto">
          <a:xfrm flipV="1">
            <a:off x="1981200" y="53340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9" name="Objek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855100"/>
              </p:ext>
            </p:extLst>
          </p:nvPr>
        </p:nvGraphicFramePr>
        <p:xfrm>
          <a:off x="2463800" y="4800600"/>
          <a:ext cx="2063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461" name="Formel" r:id="rId14" imgW="152280" imgH="228600" progId="Equation.3">
                  <p:embed/>
                </p:oleObj>
              </mc:Choice>
              <mc:Fallback>
                <p:oleObj name="Formel" r:id="rId14" imgW="152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4800600"/>
                        <a:ext cx="206375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8821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4" name="Gerade Verbindung mit Pfeil 63"/>
          <p:cNvCxnSpPr/>
          <p:nvPr/>
        </p:nvCxnSpPr>
        <p:spPr bwMode="auto">
          <a:xfrm>
            <a:off x="2743200" y="57150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Invertierender </a:t>
            </a:r>
            <a:r>
              <a:rPr lang="de-DE" sz="2000" dirty="0" smtClean="0"/>
              <a:t>Verstärker DC 7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Spannungs- und Stromteiler</a:t>
            </a:r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33528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Gleichschenkliges Dreieck 33"/>
          <p:cNvSpPr/>
          <p:nvPr/>
        </p:nvSpPr>
        <p:spPr bwMode="auto">
          <a:xfrm rot="5400000">
            <a:off x="38892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 rot="5400000">
            <a:off x="4114800" y="1524000"/>
            <a:ext cx="4572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4572000" y="175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>
            <a:endCxn id="36" idx="2"/>
          </p:cNvCxnSpPr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38100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572000" y="13716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Rfb</a:t>
            </a:r>
            <a:endParaRPr lang="de-DE" dirty="0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mit Pfeil 4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21" name="Gerade Verbindung mit Pfeil 20"/>
          <p:cNvCxnSpPr/>
          <p:nvPr/>
        </p:nvCxnSpPr>
        <p:spPr bwMode="auto">
          <a:xfrm>
            <a:off x="4953000" y="60198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 flipV="1">
            <a:off x="4953000" y="3505200"/>
            <a:ext cx="0" cy="2514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4953000" y="3886200"/>
            <a:ext cx="3048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Bogen 23"/>
          <p:cNvSpPr/>
          <p:nvPr/>
        </p:nvSpPr>
        <p:spPr bwMode="auto">
          <a:xfrm>
            <a:off x="4876800" y="3886200"/>
            <a:ext cx="762000" cy="762000"/>
          </a:xfrm>
          <a:prstGeom prst="arc">
            <a:avLst>
              <a:gd name="adj1" fmla="val 16200000"/>
              <a:gd name="adj2" fmla="val 21175787"/>
            </a:avLst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638800" y="4267200"/>
            <a:ext cx="152400" cy="137160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Bogen 25"/>
          <p:cNvSpPr/>
          <p:nvPr/>
        </p:nvSpPr>
        <p:spPr bwMode="auto">
          <a:xfrm rot="10800000">
            <a:off x="5791200" y="5257800"/>
            <a:ext cx="762000" cy="762000"/>
          </a:xfrm>
          <a:prstGeom prst="arc">
            <a:avLst>
              <a:gd name="adj1" fmla="val 16200000"/>
              <a:gd name="adj2" fmla="val 21175787"/>
            </a:avLst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>
            <a:stCxn id="26" idx="0"/>
          </p:cNvCxnSpPr>
          <p:nvPr/>
        </p:nvCxnSpPr>
        <p:spPr bwMode="auto">
          <a:xfrm>
            <a:off x="6172200" y="6019800"/>
            <a:ext cx="9144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7087368" y="6019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4935390" y="3505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4" name="Gerade Verbindung 3"/>
          <p:cNvCxnSpPr/>
          <p:nvPr/>
        </p:nvCxnSpPr>
        <p:spPr bwMode="auto">
          <a:xfrm flipV="1">
            <a:off x="4953000" y="3581400"/>
            <a:ext cx="609600" cy="2438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 flipH="1" flipV="1">
            <a:off x="5475288" y="3954462"/>
            <a:ext cx="87312" cy="8413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Rechteck 35"/>
          <p:cNvSpPr/>
          <p:nvPr/>
        </p:nvSpPr>
        <p:spPr bwMode="auto">
          <a:xfrm rot="5400000">
            <a:off x="28956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2671809" y="22098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Rin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1600200" y="52578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1447800" y="632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 flipV="1">
            <a:off x="1600200" y="41910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Rechteck 44"/>
          <p:cNvSpPr/>
          <p:nvPr/>
        </p:nvSpPr>
        <p:spPr bwMode="auto">
          <a:xfrm rot="10800000">
            <a:off x="1524000" y="44958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16002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1066800" y="4191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1662865" y="46482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Z2</a:t>
            </a:r>
            <a:endParaRPr lang="de-DE" dirty="0"/>
          </a:p>
        </p:txBody>
      </p:sp>
      <p:sp>
        <p:nvSpPr>
          <p:cNvPr id="48" name="Textfeld 47"/>
          <p:cNvSpPr txBox="1"/>
          <p:nvPr/>
        </p:nvSpPr>
        <p:spPr>
          <a:xfrm>
            <a:off x="1684415" y="56388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Z1</a:t>
            </a:r>
            <a:endParaRPr lang="de-DE" dirty="0"/>
          </a:p>
        </p:txBody>
      </p:sp>
      <p:cxnSp>
        <p:nvCxnSpPr>
          <p:cNvPr id="49" name="Gerade Verbindung 48"/>
          <p:cNvCxnSpPr/>
          <p:nvPr/>
        </p:nvCxnSpPr>
        <p:spPr bwMode="auto">
          <a:xfrm flipV="1">
            <a:off x="2743200" y="53340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 flipV="1">
            <a:off x="3429000" y="53340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Rechteck 51"/>
          <p:cNvSpPr/>
          <p:nvPr/>
        </p:nvSpPr>
        <p:spPr bwMode="auto">
          <a:xfrm rot="10800000">
            <a:off x="3352800" y="56388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" name="Gerade Verbindung mit Pfeil 9"/>
          <p:cNvCxnSpPr/>
          <p:nvPr/>
        </p:nvCxnSpPr>
        <p:spPr bwMode="auto">
          <a:xfrm flipV="1">
            <a:off x="1219200" y="4267200"/>
            <a:ext cx="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1066800" y="6324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4" name="Gerade Verbindung 53"/>
          <p:cNvCxnSpPr/>
          <p:nvPr/>
        </p:nvCxnSpPr>
        <p:spPr bwMode="auto">
          <a:xfrm>
            <a:off x="2590800" y="6400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54"/>
          <p:cNvCxnSpPr/>
          <p:nvPr/>
        </p:nvCxnSpPr>
        <p:spPr bwMode="auto">
          <a:xfrm>
            <a:off x="3276600" y="6400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7432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2438400" y="54102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Z1</a:t>
            </a:r>
            <a:endParaRPr lang="de-DE" dirty="0"/>
          </a:p>
        </p:txBody>
      </p:sp>
      <p:sp>
        <p:nvSpPr>
          <p:cNvPr id="59" name="Textfeld 58"/>
          <p:cNvSpPr txBox="1"/>
          <p:nvPr/>
        </p:nvSpPr>
        <p:spPr>
          <a:xfrm>
            <a:off x="3124200" y="54102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Z2</a:t>
            </a:r>
            <a:endParaRPr lang="de-DE" dirty="0"/>
          </a:p>
        </p:txBody>
      </p:sp>
      <p:cxnSp>
        <p:nvCxnSpPr>
          <p:cNvPr id="16" name="Gerade Verbindung mit Pfeil 15"/>
          <p:cNvCxnSpPr/>
          <p:nvPr/>
        </p:nvCxnSpPr>
        <p:spPr bwMode="auto">
          <a:xfrm>
            <a:off x="2743200" y="47244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115243"/>
              </p:ext>
            </p:extLst>
          </p:nvPr>
        </p:nvGraphicFramePr>
        <p:xfrm>
          <a:off x="225425" y="3505200"/>
          <a:ext cx="159067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78" name="Formel" r:id="rId4" imgW="1168200" imgH="431640" progId="Equation.3">
                  <p:embed/>
                </p:oleObj>
              </mc:Choice>
              <mc:Fallback>
                <p:oleObj name="Formel" r:id="rId4" imgW="1168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425" y="3505200"/>
                        <a:ext cx="159067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k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9480374"/>
              </p:ext>
            </p:extLst>
          </p:nvPr>
        </p:nvGraphicFramePr>
        <p:xfrm>
          <a:off x="2798763" y="4648200"/>
          <a:ext cx="1471612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79" name="Formel" r:id="rId6" imgW="1079280" imgH="431640" progId="Equation.3">
                  <p:embed/>
                </p:oleObj>
              </mc:Choice>
              <mc:Fallback>
                <p:oleObj name="Formel" r:id="rId6" imgW="1079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8763" y="4648200"/>
                        <a:ext cx="1471612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6717309"/>
              </p:ext>
            </p:extLst>
          </p:nvPr>
        </p:nvGraphicFramePr>
        <p:xfrm>
          <a:off x="5846763" y="3505200"/>
          <a:ext cx="1557337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80" name="Formel" r:id="rId8" imgW="1143000" imgH="431640" progId="Equation.3">
                  <p:embed/>
                </p:oleObj>
              </mc:Choice>
              <mc:Fallback>
                <p:oleObj name="Formel" r:id="rId8" imgW="1143000" imgH="431640" progId="Equation.3">
                  <p:embed/>
                  <p:pic>
                    <p:nvPicPr>
                      <p:cNvPr id="0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6763" y="3505200"/>
                        <a:ext cx="1557337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k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0613350"/>
              </p:ext>
            </p:extLst>
          </p:nvPr>
        </p:nvGraphicFramePr>
        <p:xfrm>
          <a:off x="914400" y="5029200"/>
          <a:ext cx="258762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81" name="Formel" r:id="rId10" imgW="190440" imgH="228600" progId="Equation.3">
                  <p:embed/>
                </p:oleObj>
              </mc:Choice>
              <mc:Fallback>
                <p:oleObj name="Formel" r:id="rId10" imgW="1904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029200"/>
                        <a:ext cx="258762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k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383828"/>
              </p:ext>
            </p:extLst>
          </p:nvPr>
        </p:nvGraphicFramePr>
        <p:xfrm>
          <a:off x="2057400" y="5410200"/>
          <a:ext cx="190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82" name="Formel" r:id="rId12" imgW="139680" imgH="215640" progId="Equation.3">
                  <p:embed/>
                </p:oleObj>
              </mc:Choice>
              <mc:Fallback>
                <p:oleObj name="Formel" r:id="rId12" imgW="13968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5410200"/>
                        <a:ext cx="190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6" name="Gerade Verbindung mit Pfeil 65"/>
          <p:cNvCxnSpPr/>
          <p:nvPr/>
        </p:nvCxnSpPr>
        <p:spPr bwMode="auto">
          <a:xfrm flipV="1">
            <a:off x="1981200" y="53340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8" name="Objekt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326682"/>
              </p:ext>
            </p:extLst>
          </p:nvPr>
        </p:nvGraphicFramePr>
        <p:xfrm>
          <a:off x="2463800" y="4800600"/>
          <a:ext cx="20637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483" name="Formel" r:id="rId14" imgW="152280" imgH="228600" progId="Equation.3">
                  <p:embed/>
                </p:oleObj>
              </mc:Choice>
              <mc:Fallback>
                <p:oleObj name="Formel" r:id="rId14" imgW="152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800" y="4800600"/>
                        <a:ext cx="206375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4169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Invertierender </a:t>
            </a:r>
            <a:r>
              <a:rPr lang="de-DE" sz="2000" dirty="0" smtClean="0"/>
              <a:t>Verstärker AC 1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Kleinsignalanalyse</a:t>
            </a:r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33528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Gleichschenkliges Dreieck 33"/>
          <p:cNvSpPr/>
          <p:nvPr/>
        </p:nvSpPr>
        <p:spPr bwMode="auto">
          <a:xfrm rot="5400000">
            <a:off x="38892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 rot="5400000">
            <a:off x="4267200" y="15240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4572000" y="175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" name="Gerade Verbindung 2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2286000" y="259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38100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343400" y="13716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Rfb</a:t>
            </a:r>
            <a:endParaRPr lang="de-DE" dirty="0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mit Pfeil 4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mit Pfeil 4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21" name="Gerade Verbindung mit Pfeil 20"/>
          <p:cNvCxnSpPr/>
          <p:nvPr/>
        </p:nvCxnSpPr>
        <p:spPr bwMode="auto">
          <a:xfrm>
            <a:off x="4953000" y="60198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 flipV="1">
            <a:off x="4953000" y="3505200"/>
            <a:ext cx="0" cy="2514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4953000" y="3886200"/>
            <a:ext cx="3048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Bogen 23"/>
          <p:cNvSpPr/>
          <p:nvPr/>
        </p:nvSpPr>
        <p:spPr bwMode="auto">
          <a:xfrm>
            <a:off x="4876800" y="3886200"/>
            <a:ext cx="762000" cy="762000"/>
          </a:xfrm>
          <a:prstGeom prst="arc">
            <a:avLst>
              <a:gd name="adj1" fmla="val 16200000"/>
              <a:gd name="adj2" fmla="val 21175787"/>
            </a:avLst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638800" y="4267200"/>
            <a:ext cx="152400" cy="137160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Bogen 25"/>
          <p:cNvSpPr/>
          <p:nvPr/>
        </p:nvSpPr>
        <p:spPr bwMode="auto">
          <a:xfrm rot="10800000">
            <a:off x="5791200" y="5257800"/>
            <a:ext cx="762000" cy="762000"/>
          </a:xfrm>
          <a:prstGeom prst="arc">
            <a:avLst>
              <a:gd name="adj1" fmla="val 16200000"/>
              <a:gd name="adj2" fmla="val 21175787"/>
            </a:avLst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>
            <a:stCxn id="26" idx="0"/>
          </p:cNvCxnSpPr>
          <p:nvPr/>
        </p:nvCxnSpPr>
        <p:spPr bwMode="auto">
          <a:xfrm>
            <a:off x="6172200" y="6019800"/>
            <a:ext cx="9144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7087368" y="6019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4935390" y="3505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4" name="Gerade Verbindung 3"/>
          <p:cNvCxnSpPr/>
          <p:nvPr/>
        </p:nvCxnSpPr>
        <p:spPr bwMode="auto">
          <a:xfrm flipV="1">
            <a:off x="4953000" y="40386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5740400" y="5153025"/>
            <a:ext cx="3175" cy="7778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>
            <a:off x="5562600" y="3505200"/>
            <a:ext cx="304800" cy="2895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Textfeld 35"/>
          <p:cNvSpPr txBox="1"/>
          <p:nvPr/>
        </p:nvSpPr>
        <p:spPr>
          <a:xfrm>
            <a:off x="3429000" y="2819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cxnSp>
        <p:nvCxnSpPr>
          <p:cNvPr id="37" name="Gerade Verbindung mit Pfeil 36"/>
          <p:cNvCxnSpPr/>
          <p:nvPr/>
        </p:nvCxnSpPr>
        <p:spPr bwMode="auto">
          <a:xfrm flipV="1">
            <a:off x="33528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feld 37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465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Invertierender </a:t>
            </a:r>
            <a:r>
              <a:rPr lang="de-DE" sz="2000" dirty="0" smtClean="0"/>
              <a:t>Verstärker AC 2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Kleinsignalanalyse</a:t>
            </a:r>
          </a:p>
          <a:p>
            <a:pPr eaLnBrk="1" hangingPunct="1"/>
            <a:r>
              <a:rPr lang="de-DE" sz="1400" dirty="0" err="1" smtClean="0"/>
              <a:t>Rout</a:t>
            </a:r>
            <a:r>
              <a:rPr lang="de-DE" sz="1400" dirty="0" smtClean="0"/>
              <a:t>, </a:t>
            </a:r>
            <a:r>
              <a:rPr lang="de-DE" sz="1400" dirty="0" err="1" smtClean="0"/>
              <a:t>Rin</a:t>
            </a:r>
            <a:r>
              <a:rPr lang="de-DE" sz="1400" dirty="0" smtClean="0"/>
              <a:t> unendlich</a:t>
            </a:r>
            <a:endParaRPr lang="de-DE" sz="1400" dirty="0"/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33528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48768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Gleichschenkliges Dreieck 33"/>
          <p:cNvSpPr/>
          <p:nvPr/>
        </p:nvSpPr>
        <p:spPr bwMode="auto">
          <a:xfrm rot="5400000">
            <a:off x="38892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7" name="Gerade Verbindung 86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38100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Textfeld 42"/>
          <p:cNvSpPr txBox="1"/>
          <p:nvPr/>
        </p:nvSpPr>
        <p:spPr>
          <a:xfrm>
            <a:off x="3429000" y="2819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cxnSp>
        <p:nvCxnSpPr>
          <p:cNvPr id="21" name="Gerade Verbindung mit Pfeil 20"/>
          <p:cNvCxnSpPr/>
          <p:nvPr/>
        </p:nvCxnSpPr>
        <p:spPr bwMode="auto">
          <a:xfrm>
            <a:off x="4953000" y="60198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 flipV="1">
            <a:off x="4953000" y="3505200"/>
            <a:ext cx="0" cy="2514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4953000" y="3886200"/>
            <a:ext cx="3048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Bogen 23"/>
          <p:cNvSpPr/>
          <p:nvPr/>
        </p:nvSpPr>
        <p:spPr bwMode="auto">
          <a:xfrm>
            <a:off x="4876800" y="3886200"/>
            <a:ext cx="762000" cy="762000"/>
          </a:xfrm>
          <a:prstGeom prst="arc">
            <a:avLst>
              <a:gd name="adj1" fmla="val 16200000"/>
              <a:gd name="adj2" fmla="val 21175787"/>
            </a:avLst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5638800" y="4267200"/>
            <a:ext cx="152400" cy="137160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Bogen 25"/>
          <p:cNvSpPr/>
          <p:nvPr/>
        </p:nvSpPr>
        <p:spPr bwMode="auto">
          <a:xfrm rot="10800000">
            <a:off x="5791200" y="5257800"/>
            <a:ext cx="762000" cy="762000"/>
          </a:xfrm>
          <a:prstGeom prst="arc">
            <a:avLst>
              <a:gd name="adj1" fmla="val 16200000"/>
              <a:gd name="adj2" fmla="val 21175787"/>
            </a:avLst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>
            <a:stCxn id="26" idx="0"/>
          </p:cNvCxnSpPr>
          <p:nvPr/>
        </p:nvCxnSpPr>
        <p:spPr bwMode="auto">
          <a:xfrm>
            <a:off x="6172200" y="6019800"/>
            <a:ext cx="9144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7087368" y="6019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29" name="Textfeld 28"/>
          <p:cNvSpPr txBox="1"/>
          <p:nvPr/>
        </p:nvSpPr>
        <p:spPr>
          <a:xfrm>
            <a:off x="4935390" y="3505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4" name="Gerade Verbindung 3"/>
          <p:cNvCxnSpPr/>
          <p:nvPr/>
        </p:nvCxnSpPr>
        <p:spPr bwMode="auto">
          <a:xfrm flipV="1">
            <a:off x="4953000" y="4038600"/>
            <a:ext cx="198120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5740400" y="5153025"/>
            <a:ext cx="3175" cy="7778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>
            <a:off x="5562600" y="3505200"/>
            <a:ext cx="304800" cy="2895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 flipH="1">
            <a:off x="5715000" y="3810000"/>
            <a:ext cx="76200" cy="2590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7" name="Gruppieren 36"/>
          <p:cNvGrpSpPr/>
          <p:nvPr/>
        </p:nvGrpSpPr>
        <p:grpSpPr>
          <a:xfrm>
            <a:off x="6172200" y="1981200"/>
            <a:ext cx="1981200" cy="1524000"/>
            <a:chOff x="3276600" y="1447800"/>
            <a:chExt cx="1981200" cy="1524000"/>
          </a:xfrm>
        </p:grpSpPr>
        <p:cxnSp>
          <p:nvCxnSpPr>
            <p:cNvPr id="38" name="Gerade Verbindung 37"/>
            <p:cNvCxnSpPr/>
            <p:nvPr/>
          </p:nvCxnSpPr>
          <p:spPr bwMode="auto">
            <a:xfrm>
              <a:off x="3429000" y="1524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0" name="Gerade Verbindung 39"/>
            <p:cNvCxnSpPr/>
            <p:nvPr/>
          </p:nvCxnSpPr>
          <p:spPr bwMode="auto">
            <a:xfrm>
              <a:off x="34290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5" name="Gerade Verbindung 44"/>
            <p:cNvCxnSpPr/>
            <p:nvPr/>
          </p:nvCxnSpPr>
          <p:spPr bwMode="auto">
            <a:xfrm>
              <a:off x="3429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6" name="Gerade Verbindung 45"/>
            <p:cNvCxnSpPr/>
            <p:nvPr/>
          </p:nvCxnSpPr>
          <p:spPr bwMode="auto">
            <a:xfrm>
              <a:off x="4953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3276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8" name="Gerade Verbindung 47"/>
            <p:cNvCxnSpPr/>
            <p:nvPr/>
          </p:nvCxnSpPr>
          <p:spPr bwMode="auto">
            <a:xfrm>
              <a:off x="4800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" name="Ellipse 48"/>
            <p:cNvSpPr/>
            <p:nvPr/>
          </p:nvSpPr>
          <p:spPr bwMode="auto">
            <a:xfrm>
              <a:off x="4267200" y="1828800"/>
              <a:ext cx="457200" cy="457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0" name="Gerade Verbindung 49"/>
            <p:cNvCxnSpPr>
              <a:endCxn id="49" idx="0"/>
            </p:cNvCxnSpPr>
            <p:nvPr/>
          </p:nvCxnSpPr>
          <p:spPr bwMode="auto">
            <a:xfrm>
              <a:off x="44958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" name="Gerade Verbindung 50"/>
            <p:cNvCxnSpPr/>
            <p:nvPr/>
          </p:nvCxnSpPr>
          <p:spPr bwMode="auto">
            <a:xfrm>
              <a:off x="44958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4958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495800" y="15240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4" name="Rechteck 53"/>
            <p:cNvSpPr/>
            <p:nvPr/>
          </p:nvSpPr>
          <p:spPr bwMode="auto">
            <a:xfrm rot="5400000">
              <a:off x="4800600" y="1295400"/>
              <a:ext cx="152400" cy="457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5" name="Gerade Verbindung 54"/>
            <p:cNvCxnSpPr/>
            <p:nvPr/>
          </p:nvCxnSpPr>
          <p:spPr bwMode="auto">
            <a:xfrm>
              <a:off x="38862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6" name="Rechteck 55"/>
            <p:cNvSpPr/>
            <p:nvPr/>
          </p:nvSpPr>
          <p:spPr bwMode="auto">
            <a:xfrm>
              <a:off x="3810000" y="1828800"/>
              <a:ext cx="152400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7" name="Gerade Verbindung 56"/>
            <p:cNvCxnSpPr/>
            <p:nvPr/>
          </p:nvCxnSpPr>
          <p:spPr bwMode="auto">
            <a:xfrm>
              <a:off x="38862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0" name="Gerade Verbindung mit Pfeil 9"/>
          <p:cNvCxnSpPr/>
          <p:nvPr/>
        </p:nvCxnSpPr>
        <p:spPr bwMode="auto">
          <a:xfrm>
            <a:off x="5486400" y="25908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feld 57"/>
          <p:cNvSpPr txBox="1"/>
          <p:nvPr/>
        </p:nvSpPr>
        <p:spPr>
          <a:xfrm>
            <a:off x="7391400" y="21336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cxnSp>
        <p:nvCxnSpPr>
          <p:cNvPr id="59" name="Gerade Verbindung mit Pfeil 58"/>
          <p:cNvCxnSpPr/>
          <p:nvPr/>
        </p:nvCxnSpPr>
        <p:spPr bwMode="auto">
          <a:xfrm flipV="1">
            <a:off x="33528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48697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Invertierender </a:t>
            </a:r>
            <a:r>
              <a:rPr lang="de-DE" sz="2000" dirty="0" smtClean="0"/>
              <a:t>Verstärker AC 3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err="1" smtClean="0"/>
              <a:t>Rfb</a:t>
            </a:r>
            <a:r>
              <a:rPr lang="de-DE" sz="1400" dirty="0" smtClean="0"/>
              <a:t> ist groß</a:t>
            </a:r>
          </a:p>
          <a:p>
            <a:pPr eaLnBrk="1" hangingPunct="1"/>
            <a:r>
              <a:rPr lang="de-DE" sz="1400" dirty="0" err="1" smtClean="0"/>
              <a:t>Zc</a:t>
            </a:r>
            <a:r>
              <a:rPr lang="de-DE" sz="1400" dirty="0" smtClean="0"/>
              <a:t> </a:t>
            </a:r>
            <a:r>
              <a:rPr lang="de-DE" sz="1400" dirty="0"/>
              <a:t>ist klein für alle </a:t>
            </a:r>
            <a:r>
              <a:rPr lang="de-DE" sz="1400" dirty="0" smtClean="0"/>
              <a:t>ω</a:t>
            </a:r>
            <a:endParaRPr lang="de-DE" sz="1400" dirty="0"/>
          </a:p>
          <a:p>
            <a:pPr eaLnBrk="1" hangingPunct="1"/>
            <a:endParaRPr lang="de-DE" sz="1400" dirty="0"/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2895600" y="2590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Gleichschenkliges Dreieck 36"/>
          <p:cNvSpPr/>
          <p:nvPr/>
        </p:nvSpPr>
        <p:spPr bwMode="auto">
          <a:xfrm rot="5400000">
            <a:off x="38892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Rechteck 37"/>
          <p:cNvSpPr/>
          <p:nvPr/>
        </p:nvSpPr>
        <p:spPr bwMode="auto">
          <a:xfrm rot="5400000">
            <a:off x="4267200" y="15240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4572000" y="175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Ellipse 48"/>
          <p:cNvSpPr/>
          <p:nvPr/>
        </p:nvSpPr>
        <p:spPr bwMode="auto">
          <a:xfrm>
            <a:off x="38100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50" name="Gruppieren 49"/>
          <p:cNvGrpSpPr/>
          <p:nvPr/>
        </p:nvGrpSpPr>
        <p:grpSpPr>
          <a:xfrm>
            <a:off x="3657600" y="11430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5" name="Gerade Verbindung 54"/>
          <p:cNvCxnSpPr/>
          <p:nvPr/>
        </p:nvCxnSpPr>
        <p:spPr bwMode="auto">
          <a:xfrm>
            <a:off x="5029200" y="12954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3352800" y="12954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7" name="Gruppieren 56"/>
          <p:cNvGrpSpPr/>
          <p:nvPr/>
        </p:nvGrpSpPr>
        <p:grpSpPr>
          <a:xfrm>
            <a:off x="2133600" y="2438400"/>
            <a:ext cx="1371600" cy="304800"/>
            <a:chOff x="3657600" y="1143000"/>
            <a:chExt cx="1371600" cy="304800"/>
          </a:xfrm>
        </p:grpSpPr>
        <p:cxnSp>
          <p:nvCxnSpPr>
            <p:cNvPr id="58" name="Gerade Verbindung 57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Gerade Verbindung 6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5" name="Textfeld 64"/>
          <p:cNvSpPr txBox="1"/>
          <p:nvPr/>
        </p:nvSpPr>
        <p:spPr>
          <a:xfrm>
            <a:off x="4343400" y="13716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Rfb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4343400" y="9906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824209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352800" y="1295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>
            <a:off x="228600" y="4953000"/>
            <a:ext cx="1981200" cy="1524000"/>
            <a:chOff x="3276600" y="1447800"/>
            <a:chExt cx="1981200" cy="1524000"/>
          </a:xfrm>
        </p:grpSpPr>
        <p:cxnSp>
          <p:nvCxnSpPr>
            <p:cNvPr id="76" name="Gerade Verbindung 75"/>
            <p:cNvCxnSpPr/>
            <p:nvPr/>
          </p:nvCxnSpPr>
          <p:spPr bwMode="auto">
            <a:xfrm>
              <a:off x="3429000" y="1524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Gerade Verbindung 76"/>
            <p:cNvCxnSpPr/>
            <p:nvPr/>
          </p:nvCxnSpPr>
          <p:spPr bwMode="auto">
            <a:xfrm>
              <a:off x="34290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3429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4953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3276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4800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Ellipse 81"/>
            <p:cNvSpPr/>
            <p:nvPr/>
          </p:nvSpPr>
          <p:spPr bwMode="auto">
            <a:xfrm>
              <a:off x="4267200" y="1828800"/>
              <a:ext cx="457200" cy="457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3" name="Gerade Verbindung 82"/>
            <p:cNvCxnSpPr>
              <a:endCxn id="82" idx="0"/>
            </p:cNvCxnSpPr>
            <p:nvPr/>
          </p:nvCxnSpPr>
          <p:spPr bwMode="auto">
            <a:xfrm>
              <a:off x="44958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44958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44958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4495800" y="15240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Rechteck 89"/>
            <p:cNvSpPr/>
            <p:nvPr/>
          </p:nvSpPr>
          <p:spPr bwMode="auto">
            <a:xfrm rot="5400000">
              <a:off x="4800600" y="1295400"/>
              <a:ext cx="152400" cy="457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1" name="Gerade Verbindung 90"/>
            <p:cNvCxnSpPr/>
            <p:nvPr/>
          </p:nvCxnSpPr>
          <p:spPr bwMode="auto">
            <a:xfrm>
              <a:off x="38862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" name="Rechteck 91"/>
            <p:cNvSpPr/>
            <p:nvPr/>
          </p:nvSpPr>
          <p:spPr bwMode="auto">
            <a:xfrm>
              <a:off x="3810000" y="1828800"/>
              <a:ext cx="152400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3" name="Gerade Verbindung 92"/>
            <p:cNvCxnSpPr/>
            <p:nvPr/>
          </p:nvCxnSpPr>
          <p:spPr bwMode="auto">
            <a:xfrm>
              <a:off x="38862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4" name="Textfeld 93"/>
          <p:cNvSpPr txBox="1"/>
          <p:nvPr/>
        </p:nvSpPr>
        <p:spPr>
          <a:xfrm>
            <a:off x="1447800" y="51054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95" name="Gleichschenkliges Dreieck 94"/>
          <p:cNvSpPr/>
          <p:nvPr/>
        </p:nvSpPr>
        <p:spPr bwMode="auto">
          <a:xfrm rot="5400000">
            <a:off x="228600" y="4114800"/>
            <a:ext cx="2133600" cy="1828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61"/>
          <p:cNvCxnSpPr/>
          <p:nvPr/>
        </p:nvCxnSpPr>
        <p:spPr bwMode="auto">
          <a:xfrm flipV="1">
            <a:off x="2743200" y="53340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Rechteck 62"/>
          <p:cNvSpPr/>
          <p:nvPr/>
        </p:nvSpPr>
        <p:spPr bwMode="auto">
          <a:xfrm rot="10800000">
            <a:off x="2667000" y="56388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7" name="Gerade Verbindung 66"/>
          <p:cNvCxnSpPr/>
          <p:nvPr/>
        </p:nvCxnSpPr>
        <p:spPr bwMode="auto">
          <a:xfrm flipV="1">
            <a:off x="3429000" y="53340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Rechteck 86"/>
          <p:cNvSpPr/>
          <p:nvPr/>
        </p:nvSpPr>
        <p:spPr bwMode="auto">
          <a:xfrm rot="10800000">
            <a:off x="3048000" y="5638800"/>
            <a:ext cx="7620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9" name="Gerade Verbindung 88"/>
          <p:cNvCxnSpPr/>
          <p:nvPr/>
        </p:nvCxnSpPr>
        <p:spPr bwMode="auto">
          <a:xfrm>
            <a:off x="2743200" y="6400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>
            <a:off x="27432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Textfeld 96"/>
          <p:cNvSpPr txBox="1"/>
          <p:nvPr/>
        </p:nvSpPr>
        <p:spPr>
          <a:xfrm>
            <a:off x="2438400" y="54102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Z1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3124200" y="54102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Z2</a:t>
            </a:r>
            <a:endParaRPr lang="de-DE" dirty="0"/>
          </a:p>
        </p:txBody>
      </p:sp>
      <p:graphicFrame>
        <p:nvGraphicFramePr>
          <p:cNvPr id="99" name="Objekt 9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8114190"/>
              </p:ext>
            </p:extLst>
          </p:nvPr>
        </p:nvGraphicFramePr>
        <p:xfrm>
          <a:off x="3581400" y="5029200"/>
          <a:ext cx="1176338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57" name="Formel" r:id="rId4" imgW="863280" imgH="431640" progId="Equation.3">
                  <p:embed/>
                </p:oleObj>
              </mc:Choice>
              <mc:Fallback>
                <p:oleObj name="Formel" r:id="rId4" imgW="8632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5029200"/>
                        <a:ext cx="1176338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Gerade Verbindung 3"/>
          <p:cNvCxnSpPr/>
          <p:nvPr/>
        </p:nvCxnSpPr>
        <p:spPr bwMode="auto">
          <a:xfrm>
            <a:off x="27432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2743200" y="640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mit Pfeil 5"/>
          <p:cNvCxnSpPr/>
          <p:nvPr/>
        </p:nvCxnSpPr>
        <p:spPr bwMode="auto">
          <a:xfrm>
            <a:off x="3581400" y="62484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 flipV="1">
            <a:off x="5943600" y="53340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Rechteck 101"/>
          <p:cNvSpPr/>
          <p:nvPr/>
        </p:nvSpPr>
        <p:spPr bwMode="auto">
          <a:xfrm rot="10800000">
            <a:off x="5867400" y="56388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5943600" y="6400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59436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Textfeld 106"/>
          <p:cNvSpPr txBox="1"/>
          <p:nvPr/>
        </p:nvSpPr>
        <p:spPr>
          <a:xfrm>
            <a:off x="5638800" y="54102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Z1</a:t>
            </a:r>
            <a:endParaRPr lang="de-DE" dirty="0"/>
          </a:p>
        </p:txBody>
      </p:sp>
      <p:cxnSp>
        <p:nvCxnSpPr>
          <p:cNvPr id="109" name="Gerade Verbindung 108"/>
          <p:cNvCxnSpPr/>
          <p:nvPr/>
        </p:nvCxnSpPr>
        <p:spPr bwMode="auto">
          <a:xfrm>
            <a:off x="59436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Gerade Verbindung 109"/>
          <p:cNvCxnSpPr/>
          <p:nvPr/>
        </p:nvCxnSpPr>
        <p:spPr bwMode="auto">
          <a:xfrm>
            <a:off x="5943600" y="640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11" name="Objekt 1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8787725"/>
              </p:ext>
            </p:extLst>
          </p:nvPr>
        </p:nvGraphicFramePr>
        <p:xfrm>
          <a:off x="4800600" y="838200"/>
          <a:ext cx="1401762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458" name="Formel" r:id="rId6" imgW="1028520" imgH="241200" progId="Equation.3">
                  <p:embed/>
                </p:oleObj>
              </mc:Choice>
              <mc:Fallback>
                <p:oleObj name="Formel" r:id="rId6" imgW="102852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838200"/>
                        <a:ext cx="1401762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5252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Invertierender </a:t>
            </a:r>
            <a:r>
              <a:rPr lang="de-DE" sz="2000" dirty="0" smtClean="0"/>
              <a:t>Verstärker AC 4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Gegenkopplung</a:t>
            </a:r>
            <a:endParaRPr lang="de-DE" sz="1400" dirty="0"/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2895600" y="2590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Gleichschenkliges Dreieck 36"/>
          <p:cNvSpPr/>
          <p:nvPr/>
        </p:nvSpPr>
        <p:spPr bwMode="auto">
          <a:xfrm rot="5400000">
            <a:off x="38892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Rechteck 37"/>
          <p:cNvSpPr/>
          <p:nvPr/>
        </p:nvSpPr>
        <p:spPr bwMode="auto">
          <a:xfrm rot="5400000">
            <a:off x="4267200" y="15240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4572000" y="1752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Ellipse 48"/>
          <p:cNvSpPr/>
          <p:nvPr/>
        </p:nvSpPr>
        <p:spPr bwMode="auto">
          <a:xfrm>
            <a:off x="38100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50" name="Gruppieren 49"/>
          <p:cNvGrpSpPr/>
          <p:nvPr/>
        </p:nvGrpSpPr>
        <p:grpSpPr>
          <a:xfrm>
            <a:off x="3657600" y="11430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5" name="Gerade Verbindung 54"/>
          <p:cNvCxnSpPr/>
          <p:nvPr/>
        </p:nvCxnSpPr>
        <p:spPr bwMode="auto">
          <a:xfrm>
            <a:off x="5029200" y="12954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3352800" y="12954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7" name="Gruppieren 56"/>
          <p:cNvGrpSpPr/>
          <p:nvPr/>
        </p:nvGrpSpPr>
        <p:grpSpPr>
          <a:xfrm>
            <a:off x="2133600" y="2438400"/>
            <a:ext cx="1371600" cy="304800"/>
            <a:chOff x="3657600" y="1143000"/>
            <a:chExt cx="1371600" cy="304800"/>
          </a:xfrm>
        </p:grpSpPr>
        <p:cxnSp>
          <p:nvCxnSpPr>
            <p:cNvPr id="58" name="Gerade Verbindung 57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Gerade Verbindung 6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4343400" y="9906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824209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352800" y="1295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>
            <a:off x="228600" y="4953000"/>
            <a:ext cx="1981200" cy="1524000"/>
            <a:chOff x="3276600" y="1447800"/>
            <a:chExt cx="1981200" cy="1524000"/>
          </a:xfrm>
        </p:grpSpPr>
        <p:cxnSp>
          <p:nvCxnSpPr>
            <p:cNvPr id="76" name="Gerade Verbindung 75"/>
            <p:cNvCxnSpPr/>
            <p:nvPr/>
          </p:nvCxnSpPr>
          <p:spPr bwMode="auto">
            <a:xfrm>
              <a:off x="3429000" y="1524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Gerade Verbindung 76"/>
            <p:cNvCxnSpPr/>
            <p:nvPr/>
          </p:nvCxnSpPr>
          <p:spPr bwMode="auto">
            <a:xfrm>
              <a:off x="34290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3429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4953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3276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4800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Ellipse 81"/>
            <p:cNvSpPr/>
            <p:nvPr/>
          </p:nvSpPr>
          <p:spPr bwMode="auto">
            <a:xfrm>
              <a:off x="4267200" y="1828800"/>
              <a:ext cx="457200" cy="457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3" name="Gerade Verbindung 82"/>
            <p:cNvCxnSpPr>
              <a:endCxn id="82" idx="0"/>
            </p:cNvCxnSpPr>
            <p:nvPr/>
          </p:nvCxnSpPr>
          <p:spPr bwMode="auto">
            <a:xfrm>
              <a:off x="44958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44958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44958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4495800" y="15240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Rechteck 89"/>
            <p:cNvSpPr/>
            <p:nvPr/>
          </p:nvSpPr>
          <p:spPr bwMode="auto">
            <a:xfrm rot="5400000">
              <a:off x="4800600" y="1295400"/>
              <a:ext cx="152400" cy="457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1" name="Gerade Verbindung 90"/>
            <p:cNvCxnSpPr/>
            <p:nvPr/>
          </p:nvCxnSpPr>
          <p:spPr bwMode="auto">
            <a:xfrm>
              <a:off x="38862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" name="Rechteck 91"/>
            <p:cNvSpPr/>
            <p:nvPr/>
          </p:nvSpPr>
          <p:spPr bwMode="auto">
            <a:xfrm>
              <a:off x="3810000" y="1828800"/>
              <a:ext cx="152400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3" name="Gerade Verbindung 92"/>
            <p:cNvCxnSpPr/>
            <p:nvPr/>
          </p:nvCxnSpPr>
          <p:spPr bwMode="auto">
            <a:xfrm>
              <a:off x="38862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4" name="Textfeld 93"/>
          <p:cNvSpPr txBox="1"/>
          <p:nvPr/>
        </p:nvSpPr>
        <p:spPr>
          <a:xfrm>
            <a:off x="1447800" y="51054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95" name="Gleichschenkliges Dreieck 94"/>
          <p:cNvSpPr/>
          <p:nvPr/>
        </p:nvSpPr>
        <p:spPr bwMode="auto">
          <a:xfrm rot="5400000">
            <a:off x="228600" y="4114800"/>
            <a:ext cx="2133600" cy="1828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67888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Invertierender </a:t>
            </a:r>
            <a:r>
              <a:rPr lang="de-DE" sz="2000" dirty="0" smtClean="0"/>
              <a:t>Verstärker AC 5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Gegenkopplung</a:t>
            </a:r>
            <a:endParaRPr lang="de-DE" sz="1400" dirty="0"/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2895600" y="2590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Gleichschenkliges Dreieck 36"/>
          <p:cNvSpPr/>
          <p:nvPr/>
        </p:nvSpPr>
        <p:spPr bwMode="auto">
          <a:xfrm rot="5400000">
            <a:off x="38892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Ellipse 48"/>
          <p:cNvSpPr/>
          <p:nvPr/>
        </p:nvSpPr>
        <p:spPr bwMode="auto">
          <a:xfrm>
            <a:off x="38100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50" name="Gruppieren 49"/>
          <p:cNvGrpSpPr/>
          <p:nvPr/>
        </p:nvGrpSpPr>
        <p:grpSpPr>
          <a:xfrm>
            <a:off x="3657600" y="11430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5" name="Gerade Verbindung 54"/>
          <p:cNvCxnSpPr/>
          <p:nvPr/>
        </p:nvCxnSpPr>
        <p:spPr bwMode="auto">
          <a:xfrm>
            <a:off x="5029200" y="12954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3352800" y="12954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7" name="Gruppieren 56"/>
          <p:cNvGrpSpPr/>
          <p:nvPr/>
        </p:nvGrpSpPr>
        <p:grpSpPr>
          <a:xfrm>
            <a:off x="2133600" y="2438400"/>
            <a:ext cx="1371600" cy="304800"/>
            <a:chOff x="3657600" y="1143000"/>
            <a:chExt cx="1371600" cy="304800"/>
          </a:xfrm>
        </p:grpSpPr>
        <p:cxnSp>
          <p:nvCxnSpPr>
            <p:cNvPr id="58" name="Gerade Verbindung 57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Gerade Verbindung 6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4343400" y="9906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824209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352800" y="1295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>
            <a:off x="228600" y="4953000"/>
            <a:ext cx="1981200" cy="1524000"/>
            <a:chOff x="3276600" y="1447800"/>
            <a:chExt cx="1981200" cy="1524000"/>
          </a:xfrm>
        </p:grpSpPr>
        <p:cxnSp>
          <p:nvCxnSpPr>
            <p:cNvPr id="76" name="Gerade Verbindung 75"/>
            <p:cNvCxnSpPr/>
            <p:nvPr/>
          </p:nvCxnSpPr>
          <p:spPr bwMode="auto">
            <a:xfrm>
              <a:off x="3429000" y="1524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Gerade Verbindung 76"/>
            <p:cNvCxnSpPr/>
            <p:nvPr/>
          </p:nvCxnSpPr>
          <p:spPr bwMode="auto">
            <a:xfrm>
              <a:off x="34290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3429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4953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3276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4800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Ellipse 81"/>
            <p:cNvSpPr/>
            <p:nvPr/>
          </p:nvSpPr>
          <p:spPr bwMode="auto">
            <a:xfrm>
              <a:off x="4267200" y="1828800"/>
              <a:ext cx="457200" cy="457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3" name="Gerade Verbindung 82"/>
            <p:cNvCxnSpPr>
              <a:endCxn id="82" idx="0"/>
            </p:cNvCxnSpPr>
            <p:nvPr/>
          </p:nvCxnSpPr>
          <p:spPr bwMode="auto">
            <a:xfrm>
              <a:off x="44958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44958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44958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4495800" y="15240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Rechteck 89"/>
            <p:cNvSpPr/>
            <p:nvPr/>
          </p:nvSpPr>
          <p:spPr bwMode="auto">
            <a:xfrm rot="5400000">
              <a:off x="4800600" y="1295400"/>
              <a:ext cx="152400" cy="457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1" name="Gerade Verbindung 90"/>
            <p:cNvCxnSpPr/>
            <p:nvPr/>
          </p:nvCxnSpPr>
          <p:spPr bwMode="auto">
            <a:xfrm>
              <a:off x="38862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" name="Rechteck 91"/>
            <p:cNvSpPr/>
            <p:nvPr/>
          </p:nvSpPr>
          <p:spPr bwMode="auto">
            <a:xfrm>
              <a:off x="3810000" y="1828800"/>
              <a:ext cx="152400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3" name="Gerade Verbindung 92"/>
            <p:cNvCxnSpPr/>
            <p:nvPr/>
          </p:nvCxnSpPr>
          <p:spPr bwMode="auto">
            <a:xfrm>
              <a:off x="38862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4" name="Textfeld 93"/>
          <p:cNvSpPr txBox="1"/>
          <p:nvPr/>
        </p:nvSpPr>
        <p:spPr>
          <a:xfrm>
            <a:off x="1447800" y="51054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95" name="Gleichschenkliges Dreieck 94"/>
          <p:cNvSpPr/>
          <p:nvPr/>
        </p:nvSpPr>
        <p:spPr bwMode="auto">
          <a:xfrm rot="5400000">
            <a:off x="228600" y="4114800"/>
            <a:ext cx="2133600" cy="1828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4720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Invertierender </a:t>
            </a:r>
            <a:r>
              <a:rPr lang="de-DE" sz="2000" dirty="0" smtClean="0"/>
              <a:t>Verstärker AC 6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Gegenkopplung</a:t>
            </a:r>
            <a:endParaRPr lang="de-DE" sz="1400" dirty="0"/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2895600" y="2590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Gleichschenkliges Dreieck 36"/>
          <p:cNvSpPr/>
          <p:nvPr/>
        </p:nvSpPr>
        <p:spPr bwMode="auto">
          <a:xfrm rot="5400000">
            <a:off x="38892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Ellipse 48"/>
          <p:cNvSpPr/>
          <p:nvPr/>
        </p:nvSpPr>
        <p:spPr bwMode="auto">
          <a:xfrm>
            <a:off x="38100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uppieren 56"/>
          <p:cNvGrpSpPr/>
          <p:nvPr/>
        </p:nvGrpSpPr>
        <p:grpSpPr>
          <a:xfrm>
            <a:off x="2133600" y="2438400"/>
            <a:ext cx="1371600" cy="304800"/>
            <a:chOff x="3657600" y="1143000"/>
            <a:chExt cx="1371600" cy="304800"/>
          </a:xfrm>
        </p:grpSpPr>
        <p:cxnSp>
          <p:nvCxnSpPr>
            <p:cNvPr id="58" name="Gerade Verbindung 57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Gerade Verbindung 6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824209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>
            <a:off x="228600" y="4953000"/>
            <a:ext cx="1981200" cy="1524000"/>
            <a:chOff x="3276600" y="1447800"/>
            <a:chExt cx="1981200" cy="1524000"/>
          </a:xfrm>
        </p:grpSpPr>
        <p:cxnSp>
          <p:nvCxnSpPr>
            <p:cNvPr id="76" name="Gerade Verbindung 75"/>
            <p:cNvCxnSpPr/>
            <p:nvPr/>
          </p:nvCxnSpPr>
          <p:spPr bwMode="auto">
            <a:xfrm>
              <a:off x="3429000" y="1524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Gerade Verbindung 76"/>
            <p:cNvCxnSpPr/>
            <p:nvPr/>
          </p:nvCxnSpPr>
          <p:spPr bwMode="auto">
            <a:xfrm>
              <a:off x="34290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3429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4953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3276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4800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Ellipse 81"/>
            <p:cNvSpPr/>
            <p:nvPr/>
          </p:nvSpPr>
          <p:spPr bwMode="auto">
            <a:xfrm>
              <a:off x="4267200" y="1828800"/>
              <a:ext cx="457200" cy="457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3" name="Gerade Verbindung 82"/>
            <p:cNvCxnSpPr>
              <a:endCxn id="82" idx="0"/>
            </p:cNvCxnSpPr>
            <p:nvPr/>
          </p:nvCxnSpPr>
          <p:spPr bwMode="auto">
            <a:xfrm>
              <a:off x="44958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44958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44958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4495800" y="15240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Rechteck 89"/>
            <p:cNvSpPr/>
            <p:nvPr/>
          </p:nvSpPr>
          <p:spPr bwMode="auto">
            <a:xfrm rot="5400000">
              <a:off x="4800600" y="1295400"/>
              <a:ext cx="152400" cy="457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1" name="Gerade Verbindung 90"/>
            <p:cNvCxnSpPr/>
            <p:nvPr/>
          </p:nvCxnSpPr>
          <p:spPr bwMode="auto">
            <a:xfrm>
              <a:off x="38862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" name="Rechteck 91"/>
            <p:cNvSpPr/>
            <p:nvPr/>
          </p:nvSpPr>
          <p:spPr bwMode="auto">
            <a:xfrm>
              <a:off x="3810000" y="1828800"/>
              <a:ext cx="152400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3" name="Gerade Verbindung 92"/>
            <p:cNvCxnSpPr/>
            <p:nvPr/>
          </p:nvCxnSpPr>
          <p:spPr bwMode="auto">
            <a:xfrm>
              <a:off x="38862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4" name="Textfeld 93"/>
          <p:cNvSpPr txBox="1"/>
          <p:nvPr/>
        </p:nvSpPr>
        <p:spPr>
          <a:xfrm>
            <a:off x="1447800" y="51054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95" name="Gleichschenkliges Dreieck 94"/>
          <p:cNvSpPr/>
          <p:nvPr/>
        </p:nvSpPr>
        <p:spPr bwMode="auto">
          <a:xfrm rot="5400000">
            <a:off x="228600" y="4114800"/>
            <a:ext cx="2133600" cy="1828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16430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Invertierender Verstärker </a:t>
            </a:r>
            <a:r>
              <a:rPr lang="de-DE" sz="2000" dirty="0" smtClean="0"/>
              <a:t>RK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Rückkopplung ist negativ</a:t>
            </a:r>
            <a:endParaRPr lang="de-DE" sz="1400" dirty="0"/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2895600" y="2590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Gleichschenkliges Dreieck 36"/>
          <p:cNvSpPr/>
          <p:nvPr/>
        </p:nvSpPr>
        <p:spPr bwMode="auto">
          <a:xfrm rot="5400000">
            <a:off x="38892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Ellipse 48"/>
          <p:cNvSpPr/>
          <p:nvPr/>
        </p:nvSpPr>
        <p:spPr bwMode="auto">
          <a:xfrm>
            <a:off x="38100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uppieren 56"/>
          <p:cNvGrpSpPr/>
          <p:nvPr/>
        </p:nvGrpSpPr>
        <p:grpSpPr>
          <a:xfrm>
            <a:off x="2133600" y="2438400"/>
            <a:ext cx="1371600" cy="304800"/>
            <a:chOff x="3657600" y="1143000"/>
            <a:chExt cx="1371600" cy="304800"/>
          </a:xfrm>
        </p:grpSpPr>
        <p:cxnSp>
          <p:nvCxnSpPr>
            <p:cNvPr id="58" name="Gerade Verbindung 57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Gerade Verbindung 6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824209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>
            <a:off x="228600" y="4953000"/>
            <a:ext cx="1981200" cy="1524000"/>
            <a:chOff x="3276600" y="1447800"/>
            <a:chExt cx="1981200" cy="1524000"/>
          </a:xfrm>
        </p:grpSpPr>
        <p:cxnSp>
          <p:nvCxnSpPr>
            <p:cNvPr id="76" name="Gerade Verbindung 75"/>
            <p:cNvCxnSpPr/>
            <p:nvPr/>
          </p:nvCxnSpPr>
          <p:spPr bwMode="auto">
            <a:xfrm>
              <a:off x="3429000" y="1524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Gerade Verbindung 76"/>
            <p:cNvCxnSpPr/>
            <p:nvPr/>
          </p:nvCxnSpPr>
          <p:spPr bwMode="auto">
            <a:xfrm>
              <a:off x="34290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3429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4953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3276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4800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Ellipse 81"/>
            <p:cNvSpPr/>
            <p:nvPr/>
          </p:nvSpPr>
          <p:spPr bwMode="auto">
            <a:xfrm>
              <a:off x="4267200" y="1828800"/>
              <a:ext cx="457200" cy="457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3" name="Gerade Verbindung 82"/>
            <p:cNvCxnSpPr>
              <a:endCxn id="82" idx="0"/>
            </p:cNvCxnSpPr>
            <p:nvPr/>
          </p:nvCxnSpPr>
          <p:spPr bwMode="auto">
            <a:xfrm>
              <a:off x="44958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44958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44958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4495800" y="15240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Rechteck 89"/>
            <p:cNvSpPr/>
            <p:nvPr/>
          </p:nvSpPr>
          <p:spPr bwMode="auto">
            <a:xfrm rot="5400000">
              <a:off x="4800600" y="1295400"/>
              <a:ext cx="152400" cy="457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1" name="Gerade Verbindung 90"/>
            <p:cNvCxnSpPr/>
            <p:nvPr/>
          </p:nvCxnSpPr>
          <p:spPr bwMode="auto">
            <a:xfrm>
              <a:off x="38862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" name="Rechteck 91"/>
            <p:cNvSpPr/>
            <p:nvPr/>
          </p:nvSpPr>
          <p:spPr bwMode="auto">
            <a:xfrm>
              <a:off x="3810000" y="1828800"/>
              <a:ext cx="152400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3" name="Gerade Verbindung 92"/>
            <p:cNvCxnSpPr/>
            <p:nvPr/>
          </p:nvCxnSpPr>
          <p:spPr bwMode="auto">
            <a:xfrm>
              <a:off x="38862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4" name="Textfeld 93"/>
          <p:cNvSpPr txBox="1"/>
          <p:nvPr/>
        </p:nvSpPr>
        <p:spPr>
          <a:xfrm>
            <a:off x="1447800" y="51054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95" name="Gleichschenkliges Dreieck 94"/>
          <p:cNvSpPr/>
          <p:nvPr/>
        </p:nvSpPr>
        <p:spPr bwMode="auto">
          <a:xfrm rot="5400000">
            <a:off x="228600" y="4114800"/>
            <a:ext cx="2133600" cy="1828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" name="Gerade Verbindung mit Pfeil 2"/>
          <p:cNvCxnSpPr/>
          <p:nvPr/>
        </p:nvCxnSpPr>
        <p:spPr bwMode="auto">
          <a:xfrm flipV="1">
            <a:off x="2590800" y="19812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mit Pfeil 54"/>
          <p:cNvCxnSpPr/>
          <p:nvPr/>
        </p:nvCxnSpPr>
        <p:spPr bwMode="auto">
          <a:xfrm flipV="1">
            <a:off x="3657600" y="19812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5181600" y="1752600"/>
            <a:ext cx="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mit Pfeil 55"/>
          <p:cNvCxnSpPr/>
          <p:nvPr/>
        </p:nvCxnSpPr>
        <p:spPr bwMode="auto">
          <a:xfrm>
            <a:off x="3505200" y="18288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2362200" y="2133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61" name="Textfeld 60"/>
          <p:cNvSpPr txBox="1"/>
          <p:nvPr/>
        </p:nvSpPr>
        <p:spPr>
          <a:xfrm>
            <a:off x="3581400" y="2590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4948993" y="28194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3352800" y="1828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8155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Invertierender Verstärker </a:t>
            </a:r>
            <a:r>
              <a:rPr lang="de-DE" sz="2000" dirty="0" smtClean="0"/>
              <a:t>RK Art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V-I Rückkopplung</a:t>
            </a:r>
            <a:endParaRPr lang="de-DE" sz="1400" dirty="0"/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2895600" y="2590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Gleichschenkliges Dreieck 36"/>
          <p:cNvSpPr/>
          <p:nvPr/>
        </p:nvSpPr>
        <p:spPr bwMode="auto">
          <a:xfrm rot="5400000">
            <a:off x="38892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Ellipse 48"/>
          <p:cNvSpPr/>
          <p:nvPr/>
        </p:nvSpPr>
        <p:spPr bwMode="auto">
          <a:xfrm>
            <a:off x="38100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uppieren 56"/>
          <p:cNvGrpSpPr/>
          <p:nvPr/>
        </p:nvGrpSpPr>
        <p:grpSpPr>
          <a:xfrm>
            <a:off x="2133600" y="2438400"/>
            <a:ext cx="1371600" cy="304800"/>
            <a:chOff x="3657600" y="1143000"/>
            <a:chExt cx="1371600" cy="304800"/>
          </a:xfrm>
        </p:grpSpPr>
        <p:cxnSp>
          <p:nvCxnSpPr>
            <p:cNvPr id="58" name="Gerade Verbindung 57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Gerade Verbindung 6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>
            <a:off x="228600" y="4953000"/>
            <a:ext cx="1981200" cy="1524000"/>
            <a:chOff x="3276600" y="1447800"/>
            <a:chExt cx="1981200" cy="1524000"/>
          </a:xfrm>
        </p:grpSpPr>
        <p:cxnSp>
          <p:nvCxnSpPr>
            <p:cNvPr id="76" name="Gerade Verbindung 75"/>
            <p:cNvCxnSpPr/>
            <p:nvPr/>
          </p:nvCxnSpPr>
          <p:spPr bwMode="auto">
            <a:xfrm>
              <a:off x="3429000" y="1524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Gerade Verbindung 76"/>
            <p:cNvCxnSpPr/>
            <p:nvPr/>
          </p:nvCxnSpPr>
          <p:spPr bwMode="auto">
            <a:xfrm>
              <a:off x="34290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3429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4953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3276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4800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Ellipse 81"/>
            <p:cNvSpPr/>
            <p:nvPr/>
          </p:nvSpPr>
          <p:spPr bwMode="auto">
            <a:xfrm>
              <a:off x="4267200" y="1828800"/>
              <a:ext cx="457200" cy="457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3" name="Gerade Verbindung 82"/>
            <p:cNvCxnSpPr>
              <a:endCxn id="82" idx="0"/>
            </p:cNvCxnSpPr>
            <p:nvPr/>
          </p:nvCxnSpPr>
          <p:spPr bwMode="auto">
            <a:xfrm>
              <a:off x="44958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44958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44958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4495800" y="15240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Rechteck 89"/>
            <p:cNvSpPr/>
            <p:nvPr/>
          </p:nvSpPr>
          <p:spPr bwMode="auto">
            <a:xfrm rot="5400000">
              <a:off x="4800600" y="1295400"/>
              <a:ext cx="152400" cy="457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1" name="Gerade Verbindung 90"/>
            <p:cNvCxnSpPr/>
            <p:nvPr/>
          </p:nvCxnSpPr>
          <p:spPr bwMode="auto">
            <a:xfrm>
              <a:off x="38862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" name="Rechteck 91"/>
            <p:cNvSpPr/>
            <p:nvPr/>
          </p:nvSpPr>
          <p:spPr bwMode="auto">
            <a:xfrm>
              <a:off x="3810000" y="1828800"/>
              <a:ext cx="152400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3" name="Gerade Verbindung 92"/>
            <p:cNvCxnSpPr/>
            <p:nvPr/>
          </p:nvCxnSpPr>
          <p:spPr bwMode="auto">
            <a:xfrm>
              <a:off x="38862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4" name="Textfeld 93"/>
          <p:cNvSpPr txBox="1"/>
          <p:nvPr/>
        </p:nvSpPr>
        <p:spPr>
          <a:xfrm>
            <a:off x="1447800" y="51054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95" name="Gleichschenkliges Dreieck 94"/>
          <p:cNvSpPr/>
          <p:nvPr/>
        </p:nvSpPr>
        <p:spPr bwMode="auto">
          <a:xfrm rot="5400000">
            <a:off x="228600" y="4114800"/>
            <a:ext cx="2133600" cy="1828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429000" y="18288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2209800" y="25146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Ellipse 7"/>
          <p:cNvSpPr/>
          <p:nvPr/>
        </p:nvSpPr>
        <p:spPr bwMode="auto">
          <a:xfrm>
            <a:off x="3200400" y="2438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+</a:t>
            </a:r>
          </a:p>
        </p:txBody>
      </p:sp>
      <p:cxnSp>
        <p:nvCxnSpPr>
          <p:cNvPr id="3" name="Gerade Verbindung mit Pfeil 2"/>
          <p:cNvCxnSpPr/>
          <p:nvPr/>
        </p:nvCxnSpPr>
        <p:spPr bwMode="auto">
          <a:xfrm>
            <a:off x="3429000" y="1295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3429000" y="1143000"/>
            <a:ext cx="8515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RK Strom</a:t>
            </a:r>
            <a:endParaRPr lang="de-DE" dirty="0"/>
          </a:p>
        </p:txBody>
      </p:sp>
      <p:sp>
        <p:nvSpPr>
          <p:cNvPr id="55" name="Textfeld 54"/>
          <p:cNvSpPr txBox="1"/>
          <p:nvPr/>
        </p:nvSpPr>
        <p:spPr>
          <a:xfrm>
            <a:off x="1986066" y="2057400"/>
            <a:ext cx="9941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Signalstrom</a:t>
            </a:r>
            <a:endParaRPr lang="de-DE" dirty="0"/>
          </a:p>
        </p:txBody>
      </p:sp>
      <p:cxnSp>
        <p:nvCxnSpPr>
          <p:cNvPr id="10" name="Gerade Verbindung mit Pfeil 9"/>
          <p:cNvCxnSpPr/>
          <p:nvPr/>
        </p:nvCxnSpPr>
        <p:spPr bwMode="auto">
          <a:xfrm>
            <a:off x="3505200" y="27432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 flipV="1">
            <a:off x="3657600" y="28194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extfeld 60"/>
          <p:cNvSpPr txBox="1"/>
          <p:nvPr/>
        </p:nvSpPr>
        <p:spPr>
          <a:xfrm>
            <a:off x="3662261" y="3505200"/>
            <a:ext cx="1290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„Fehlerterm“ = 0</a:t>
            </a:r>
            <a:endParaRPr lang="de-DE" dirty="0"/>
          </a:p>
        </p:txBody>
      </p:sp>
      <p:cxnSp>
        <p:nvCxnSpPr>
          <p:cNvPr id="14" name="Gerade Verbindung mit Pfeil 13"/>
          <p:cNvCxnSpPr/>
          <p:nvPr/>
        </p:nvCxnSpPr>
        <p:spPr bwMode="auto">
          <a:xfrm flipV="1">
            <a:off x="3352800" y="2819400"/>
            <a:ext cx="0" cy="1600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Textfeld 62"/>
          <p:cNvSpPr txBox="1"/>
          <p:nvPr/>
        </p:nvSpPr>
        <p:spPr>
          <a:xfrm>
            <a:off x="3352800" y="403860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Addierer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2574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 </a:t>
            </a:r>
            <a:r>
              <a:rPr lang="de-DE" altLang="de-DE" sz="2000" dirty="0" smtClean="0"/>
              <a:t>Gesteuerte Quellen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Gesteuerte </a:t>
            </a:r>
            <a:r>
              <a:rPr lang="de-DE" sz="1400" dirty="0" smtClean="0"/>
              <a:t>ideale Spannungsquellen </a:t>
            </a:r>
            <a:r>
              <a:rPr lang="de-DE" sz="1400" dirty="0"/>
              <a:t>und Stromquellen</a:t>
            </a:r>
          </a:p>
        </p:txBody>
      </p:sp>
      <p:sp>
        <p:nvSpPr>
          <p:cNvPr id="2" name="Ellipse 1"/>
          <p:cNvSpPr/>
          <p:nvPr/>
        </p:nvSpPr>
        <p:spPr bwMode="auto">
          <a:xfrm>
            <a:off x="2743200" y="1828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3"/>
          <p:cNvCxnSpPr>
            <a:endCxn id="2" idx="0"/>
          </p:cNvCxnSpPr>
          <p:nvPr/>
        </p:nvCxnSpPr>
        <p:spPr bwMode="auto">
          <a:xfrm>
            <a:off x="2971800" y="1524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9718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>
            <a:off x="1905000" y="152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1905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29718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971800" y="152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Ellipse 20"/>
          <p:cNvSpPr/>
          <p:nvPr/>
        </p:nvSpPr>
        <p:spPr bwMode="auto">
          <a:xfrm>
            <a:off x="5029200" y="3810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" name="Gerade Verbindung 21"/>
          <p:cNvCxnSpPr>
            <a:endCxn id="21" idx="0"/>
          </p:cNvCxnSpPr>
          <p:nvPr/>
        </p:nvCxnSpPr>
        <p:spPr bwMode="auto">
          <a:xfrm>
            <a:off x="52578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5257800" y="4267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4191000" y="3505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>
            <a:off x="41910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5257800" y="3505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4648200" y="35052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 rot="10800000">
            <a:off x="5257800" y="3886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Ellipse 29"/>
          <p:cNvSpPr/>
          <p:nvPr/>
        </p:nvSpPr>
        <p:spPr bwMode="auto">
          <a:xfrm>
            <a:off x="5029200" y="1828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1" name="Gerade Verbindung 30"/>
          <p:cNvCxnSpPr>
            <a:endCxn id="30" idx="0"/>
          </p:cNvCxnSpPr>
          <p:nvPr/>
        </p:nvCxnSpPr>
        <p:spPr bwMode="auto">
          <a:xfrm>
            <a:off x="5257800" y="1524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52578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4191000" y="152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4191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52578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257800" y="152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>
            <a:off x="4648200" y="15240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Ellipse 37"/>
          <p:cNvSpPr/>
          <p:nvPr/>
        </p:nvSpPr>
        <p:spPr bwMode="auto">
          <a:xfrm>
            <a:off x="2743200" y="3810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38"/>
          <p:cNvCxnSpPr>
            <a:endCxn id="38" idx="0"/>
          </p:cNvCxnSpPr>
          <p:nvPr/>
        </p:nvCxnSpPr>
        <p:spPr bwMode="auto">
          <a:xfrm>
            <a:off x="29718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2971800" y="4267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905000" y="3505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9050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29718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2971800" y="3505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rot="10800000">
            <a:off x="2971800" y="3886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1479457" y="2743200"/>
            <a:ext cx="2122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 Spannungsverstärker </a:t>
            </a:r>
            <a:r>
              <a:rPr lang="de-DE" dirty="0" smtClean="0"/>
              <a:t> (V-V)</a:t>
            </a:r>
          </a:p>
          <a:p>
            <a:r>
              <a:rPr lang="de-DE" dirty="0" smtClean="0"/>
              <a:t>OPAMP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4088432" y="4724400"/>
            <a:ext cx="1604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 </a:t>
            </a:r>
            <a:r>
              <a:rPr lang="de-DE" dirty="0" smtClean="0"/>
              <a:t>Stromverstärker (I-I)</a:t>
            </a:r>
          </a:p>
          <a:p>
            <a:r>
              <a:rPr lang="de-DE" dirty="0" smtClean="0"/>
              <a:t>BJT 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3722346" y="2743200"/>
            <a:ext cx="2301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 </a:t>
            </a:r>
            <a:r>
              <a:rPr lang="de-DE" dirty="0" err="1" smtClean="0"/>
              <a:t>Transimpedanzverstärker</a:t>
            </a:r>
            <a:r>
              <a:rPr lang="de-DE" dirty="0" smtClean="0"/>
              <a:t> (I-V)</a:t>
            </a:r>
          </a:p>
          <a:p>
            <a:r>
              <a:rPr lang="de-DE" dirty="0" smtClean="0"/>
              <a:t>Sensor-Signal Verstärker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1476928" y="4724400"/>
            <a:ext cx="2373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Transkonduktanzverstärker</a:t>
            </a:r>
            <a:r>
              <a:rPr lang="de-DE" dirty="0" smtClean="0"/>
              <a:t> (V-I)</a:t>
            </a:r>
          </a:p>
          <a:p>
            <a:r>
              <a:rPr lang="de-DE" dirty="0" smtClean="0"/>
              <a:t>MOSFET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2057400" y="1524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3124200" y="1524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47" name="Textfeld 46"/>
          <p:cNvSpPr txBox="1"/>
          <p:nvPr/>
        </p:nvSpPr>
        <p:spPr>
          <a:xfrm>
            <a:off x="1981200" y="35052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7" name="Gerade Verbindung mit Pfeil 6"/>
          <p:cNvCxnSpPr/>
          <p:nvPr/>
        </p:nvCxnSpPr>
        <p:spPr bwMode="auto">
          <a:xfrm>
            <a:off x="4648200" y="18288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mit Pfeil 50"/>
          <p:cNvCxnSpPr/>
          <p:nvPr/>
        </p:nvCxnSpPr>
        <p:spPr bwMode="auto">
          <a:xfrm>
            <a:off x="4648200" y="3810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Textfeld 51"/>
          <p:cNvSpPr txBox="1"/>
          <p:nvPr/>
        </p:nvSpPr>
        <p:spPr>
          <a:xfrm>
            <a:off x="4343400" y="1524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4343400" y="35052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5257800" y="1524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1295400" y="1295400"/>
            <a:ext cx="571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1219200" y="3276600"/>
            <a:ext cx="571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1219200" y="5257800"/>
            <a:ext cx="571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 flipV="1">
            <a:off x="3810000" y="1066800"/>
            <a:ext cx="0" cy="495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 flipV="1">
            <a:off x="6172200" y="1066800"/>
            <a:ext cx="0" cy="495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 flipV="1">
            <a:off x="1524000" y="1066800"/>
            <a:ext cx="0" cy="495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extfeld 60"/>
          <p:cNvSpPr txBox="1"/>
          <p:nvPr/>
        </p:nvSpPr>
        <p:spPr>
          <a:xfrm>
            <a:off x="1905000" y="5562600"/>
            <a:ext cx="14863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Eingang Spannung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4410669" y="5562600"/>
            <a:ext cx="11993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Eingang Strom</a:t>
            </a:r>
            <a:endParaRPr lang="de-DE" dirty="0"/>
          </a:p>
        </p:txBody>
      </p:sp>
      <p:sp>
        <p:nvSpPr>
          <p:cNvPr id="63" name="Textfeld 62"/>
          <p:cNvSpPr txBox="1"/>
          <p:nvPr/>
        </p:nvSpPr>
        <p:spPr>
          <a:xfrm>
            <a:off x="6311892" y="2133600"/>
            <a:ext cx="15295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Ausgang Spannung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6377351" y="4038600"/>
            <a:ext cx="12426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Ausgang Strom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2971800" y="1676400"/>
            <a:ext cx="517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5266393" y="16764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 </a:t>
            </a:r>
            <a:r>
              <a:rPr lang="de-DE" dirty="0" err="1" smtClean="0"/>
              <a:t>iin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2961460" y="3685401"/>
            <a:ext cx="543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5257800" y="3657600"/>
            <a:ext cx="474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 </a:t>
            </a:r>
            <a:r>
              <a:rPr lang="de-DE" dirty="0" err="1"/>
              <a:t>i</a:t>
            </a:r>
            <a:r>
              <a:rPr lang="de-DE" dirty="0" err="1" smtClean="0"/>
              <a:t>in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01029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Invertierender Verstärker </a:t>
            </a:r>
            <a:r>
              <a:rPr lang="de-DE" sz="2000" dirty="0" smtClean="0"/>
              <a:t>Kontenanalyse 1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Gegenkopplung</a:t>
            </a:r>
            <a:endParaRPr lang="de-DE" sz="1400" dirty="0"/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28956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uppieren 56"/>
          <p:cNvGrpSpPr/>
          <p:nvPr/>
        </p:nvGrpSpPr>
        <p:grpSpPr>
          <a:xfrm>
            <a:off x="2133600" y="2438400"/>
            <a:ext cx="1371600" cy="304800"/>
            <a:chOff x="3657600" y="1143000"/>
            <a:chExt cx="1371600" cy="304800"/>
          </a:xfrm>
        </p:grpSpPr>
        <p:cxnSp>
          <p:nvCxnSpPr>
            <p:cNvPr id="58" name="Gerade Verbindung 57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Gerade Verbindung 6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362200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048000" y="1752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>
            <a:off x="228600" y="4953000"/>
            <a:ext cx="1981200" cy="1524000"/>
            <a:chOff x="3276600" y="1447800"/>
            <a:chExt cx="1981200" cy="1524000"/>
          </a:xfrm>
        </p:grpSpPr>
        <p:cxnSp>
          <p:nvCxnSpPr>
            <p:cNvPr id="76" name="Gerade Verbindung 75"/>
            <p:cNvCxnSpPr/>
            <p:nvPr/>
          </p:nvCxnSpPr>
          <p:spPr bwMode="auto">
            <a:xfrm>
              <a:off x="3429000" y="1524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Gerade Verbindung 76"/>
            <p:cNvCxnSpPr/>
            <p:nvPr/>
          </p:nvCxnSpPr>
          <p:spPr bwMode="auto">
            <a:xfrm>
              <a:off x="34290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3429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4953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3276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4800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Ellipse 81"/>
            <p:cNvSpPr/>
            <p:nvPr/>
          </p:nvSpPr>
          <p:spPr bwMode="auto">
            <a:xfrm>
              <a:off x="4267200" y="1828800"/>
              <a:ext cx="457200" cy="457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3" name="Gerade Verbindung 82"/>
            <p:cNvCxnSpPr>
              <a:endCxn id="82" idx="0"/>
            </p:cNvCxnSpPr>
            <p:nvPr/>
          </p:nvCxnSpPr>
          <p:spPr bwMode="auto">
            <a:xfrm>
              <a:off x="44958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44958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44958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4495800" y="15240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Rechteck 89"/>
            <p:cNvSpPr/>
            <p:nvPr/>
          </p:nvSpPr>
          <p:spPr bwMode="auto">
            <a:xfrm rot="5400000">
              <a:off x="4800600" y="1295400"/>
              <a:ext cx="152400" cy="457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1" name="Gerade Verbindung 90"/>
            <p:cNvCxnSpPr/>
            <p:nvPr/>
          </p:nvCxnSpPr>
          <p:spPr bwMode="auto">
            <a:xfrm>
              <a:off x="38862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" name="Rechteck 91"/>
            <p:cNvSpPr/>
            <p:nvPr/>
          </p:nvSpPr>
          <p:spPr bwMode="auto">
            <a:xfrm>
              <a:off x="3810000" y="1828800"/>
              <a:ext cx="152400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3" name="Gerade Verbindung 92"/>
            <p:cNvCxnSpPr/>
            <p:nvPr/>
          </p:nvCxnSpPr>
          <p:spPr bwMode="auto">
            <a:xfrm>
              <a:off x="38862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4" name="Textfeld 93"/>
          <p:cNvSpPr txBox="1"/>
          <p:nvPr/>
        </p:nvSpPr>
        <p:spPr>
          <a:xfrm>
            <a:off x="1447800" y="51054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95" name="Gleichschenkliges Dreieck 94"/>
          <p:cNvSpPr/>
          <p:nvPr/>
        </p:nvSpPr>
        <p:spPr bwMode="auto">
          <a:xfrm rot="5400000">
            <a:off x="228600" y="4114800"/>
            <a:ext cx="2133600" cy="1828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505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Ellipse 86"/>
          <p:cNvSpPr/>
          <p:nvPr/>
        </p:nvSpPr>
        <p:spPr bwMode="auto">
          <a:xfrm>
            <a:off x="40386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>
            <a:endCxn id="87" idx="0"/>
          </p:cNvCxnSpPr>
          <p:nvPr/>
        </p:nvCxnSpPr>
        <p:spPr bwMode="auto">
          <a:xfrm>
            <a:off x="42672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2672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Rechteck 97"/>
          <p:cNvSpPr/>
          <p:nvPr/>
        </p:nvSpPr>
        <p:spPr bwMode="auto">
          <a:xfrm rot="5400000">
            <a:off x="45720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657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Rechteck 99"/>
          <p:cNvSpPr/>
          <p:nvPr/>
        </p:nvSpPr>
        <p:spPr bwMode="auto">
          <a:xfrm>
            <a:off x="3581400" y="2895600"/>
            <a:ext cx="152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1" name="Gerade Verbindung 100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2672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41148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Textfeld 105"/>
          <p:cNvSpPr txBox="1"/>
          <p:nvPr/>
        </p:nvSpPr>
        <p:spPr>
          <a:xfrm>
            <a:off x="4267200" y="26670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3" name="Ellipse 2"/>
          <p:cNvSpPr/>
          <p:nvPr/>
        </p:nvSpPr>
        <p:spPr bwMode="auto">
          <a:xfrm>
            <a:off x="29718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7" name="Ellipse 106"/>
          <p:cNvSpPr/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8" name="Textfeld 107"/>
          <p:cNvSpPr txBox="1"/>
          <p:nvPr/>
        </p:nvSpPr>
        <p:spPr>
          <a:xfrm>
            <a:off x="3208415" y="29718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Zin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4448512" y="2209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4278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Invertierender Verstärker </a:t>
            </a:r>
            <a:r>
              <a:rPr lang="de-DE" sz="2000" dirty="0" smtClean="0"/>
              <a:t>Kontenanalyse 2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Lösung</a:t>
            </a:r>
          </a:p>
          <a:p>
            <a:pPr eaLnBrk="1" hangingPunct="1"/>
            <a:r>
              <a:rPr lang="de-DE" sz="1400" dirty="0" smtClean="0"/>
              <a:t>Knotenpotentialverfahren</a:t>
            </a:r>
          </a:p>
          <a:p>
            <a:pPr eaLnBrk="1" hangingPunct="1"/>
            <a:r>
              <a:rPr lang="de-DE" sz="1400" dirty="0" smtClean="0"/>
              <a:t>2 unabhängige Knoten</a:t>
            </a:r>
            <a:endParaRPr lang="de-DE" sz="1400" dirty="0"/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28956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uppieren 56"/>
          <p:cNvGrpSpPr/>
          <p:nvPr/>
        </p:nvGrpSpPr>
        <p:grpSpPr>
          <a:xfrm>
            <a:off x="2133600" y="2438400"/>
            <a:ext cx="1371600" cy="304800"/>
            <a:chOff x="3657600" y="1143000"/>
            <a:chExt cx="1371600" cy="304800"/>
          </a:xfrm>
        </p:grpSpPr>
        <p:cxnSp>
          <p:nvCxnSpPr>
            <p:cNvPr id="58" name="Gerade Verbindung 57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Gerade Verbindung 6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362200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048000" y="1752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76" name="Gerade Verbindung 75"/>
          <p:cNvCxnSpPr/>
          <p:nvPr/>
        </p:nvCxnSpPr>
        <p:spPr bwMode="auto">
          <a:xfrm>
            <a:off x="381000" y="502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381000" y="6096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381000" y="6096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1905000" y="6096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228600" y="6477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1752600" y="6477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Ellipse 81"/>
          <p:cNvSpPr/>
          <p:nvPr/>
        </p:nvSpPr>
        <p:spPr bwMode="auto">
          <a:xfrm>
            <a:off x="1219200" y="5334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3" name="Gerade Verbindung 82"/>
          <p:cNvCxnSpPr>
            <a:endCxn id="82" idx="0"/>
          </p:cNvCxnSpPr>
          <p:nvPr/>
        </p:nvCxnSpPr>
        <p:spPr bwMode="auto">
          <a:xfrm>
            <a:off x="14478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1447800" y="5791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1447800" y="6096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14478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 rot="5400000">
            <a:off x="1752600" y="48006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1" name="Gerade Verbindung 90"/>
          <p:cNvCxnSpPr/>
          <p:nvPr/>
        </p:nvCxnSpPr>
        <p:spPr bwMode="auto">
          <a:xfrm>
            <a:off x="838200" y="5029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838200" y="5791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4" name="Textfeld 93"/>
          <p:cNvSpPr txBox="1"/>
          <p:nvPr/>
        </p:nvSpPr>
        <p:spPr>
          <a:xfrm>
            <a:off x="1447800" y="51054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95" name="Gleichschenkliges Dreieck 94"/>
          <p:cNvSpPr/>
          <p:nvPr/>
        </p:nvSpPr>
        <p:spPr bwMode="auto">
          <a:xfrm rot="5400000">
            <a:off x="228600" y="4114800"/>
            <a:ext cx="2133600" cy="1828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505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Ellipse 86"/>
          <p:cNvSpPr/>
          <p:nvPr/>
        </p:nvSpPr>
        <p:spPr bwMode="auto">
          <a:xfrm>
            <a:off x="40386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>
            <a:endCxn id="87" idx="0"/>
          </p:cNvCxnSpPr>
          <p:nvPr/>
        </p:nvCxnSpPr>
        <p:spPr bwMode="auto">
          <a:xfrm>
            <a:off x="42672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2672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Rechteck 97"/>
          <p:cNvSpPr/>
          <p:nvPr/>
        </p:nvSpPr>
        <p:spPr bwMode="auto">
          <a:xfrm rot="5400000">
            <a:off x="45720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657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2672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41148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Textfeld 105"/>
          <p:cNvSpPr txBox="1"/>
          <p:nvPr/>
        </p:nvSpPr>
        <p:spPr>
          <a:xfrm>
            <a:off x="4267200" y="26670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3" name="Ellipse 2"/>
          <p:cNvSpPr/>
          <p:nvPr/>
        </p:nvSpPr>
        <p:spPr bwMode="auto">
          <a:xfrm>
            <a:off x="29718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7" name="Ellipse 106"/>
          <p:cNvSpPr/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4448512" y="2209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733800" y="1143000"/>
            <a:ext cx="533400" cy="1447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3733800" y="914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1468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Analyse von Schaltungen mit </a:t>
            </a:r>
            <a:r>
              <a:rPr lang="de-DE" sz="2000" dirty="0" smtClean="0"/>
              <a:t>RK 1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err="1" smtClean="0"/>
              <a:t>Af</a:t>
            </a:r>
            <a:r>
              <a:rPr lang="de-DE" sz="1400" dirty="0" smtClean="0"/>
              <a:t> – Kreisverstärkung (Verstärkung mit RK)</a:t>
            </a:r>
          </a:p>
          <a:p>
            <a:pPr eaLnBrk="1" hangingPunct="1"/>
            <a:r>
              <a:rPr lang="de-DE" sz="1400" dirty="0" smtClean="0"/>
              <a:t>FF – </a:t>
            </a:r>
            <a:r>
              <a:rPr lang="de-DE" sz="1400" dirty="0" err="1" smtClean="0"/>
              <a:t>feed</a:t>
            </a:r>
            <a:r>
              <a:rPr lang="de-DE" sz="1400" dirty="0" smtClean="0"/>
              <a:t> </a:t>
            </a:r>
            <a:r>
              <a:rPr lang="de-DE" sz="1400" dirty="0" err="1" smtClean="0"/>
              <a:t>forward</a:t>
            </a:r>
            <a:r>
              <a:rPr lang="de-DE" sz="1400" dirty="0" smtClean="0"/>
              <a:t> (Vorwärtsverstärkung)</a:t>
            </a:r>
          </a:p>
          <a:p>
            <a:pPr eaLnBrk="1" hangingPunct="1"/>
            <a:r>
              <a:rPr lang="de-DE" sz="1400" dirty="0" smtClean="0"/>
              <a:t>Ain – Verstärkung im </a:t>
            </a:r>
            <a:r>
              <a:rPr lang="de-DE" sz="1400" dirty="0" err="1" smtClean="0"/>
              <a:t>Addierer</a:t>
            </a:r>
            <a:endParaRPr lang="de-DE" sz="1400" dirty="0" smtClean="0"/>
          </a:p>
          <a:p>
            <a:pPr eaLnBrk="1" hangingPunct="1"/>
            <a:r>
              <a:rPr lang="de-DE" sz="1400" dirty="0" err="1" smtClean="0"/>
              <a:t>Aol</a:t>
            </a:r>
            <a:r>
              <a:rPr lang="de-DE" sz="1400" dirty="0" smtClean="0"/>
              <a:t> – open </a:t>
            </a:r>
            <a:r>
              <a:rPr lang="de-DE" sz="1400" dirty="0" err="1" smtClean="0"/>
              <a:t>loop</a:t>
            </a:r>
            <a:r>
              <a:rPr lang="de-DE" sz="1400" dirty="0" smtClean="0"/>
              <a:t> </a:t>
            </a:r>
            <a:r>
              <a:rPr lang="de-DE" sz="1400" dirty="0" err="1" smtClean="0"/>
              <a:t>gain</a:t>
            </a:r>
            <a:r>
              <a:rPr lang="de-DE" sz="1400" dirty="0" smtClean="0"/>
              <a:t> (Leerlaufverstärkung)</a:t>
            </a:r>
          </a:p>
          <a:p>
            <a:pPr eaLnBrk="1" hangingPunct="1"/>
            <a:r>
              <a:rPr lang="de-DE" sz="1400" dirty="0" err="1" smtClean="0"/>
              <a:t>bA</a:t>
            </a:r>
            <a:r>
              <a:rPr lang="de-DE" sz="1400" dirty="0"/>
              <a:t> – </a:t>
            </a:r>
            <a:r>
              <a:rPr lang="de-DE" sz="1400" dirty="0" smtClean="0"/>
              <a:t>Schleifenverstärkung</a:t>
            </a:r>
            <a:endParaRPr lang="de-DE" sz="1400" dirty="0"/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2895600" y="3048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4876800" y="30480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5029200" y="22098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200400" y="3048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3048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0" name="Gruppieren 49"/>
          <p:cNvGrpSpPr/>
          <p:nvPr/>
        </p:nvGrpSpPr>
        <p:grpSpPr>
          <a:xfrm>
            <a:off x="3657600" y="20574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uppieren 56"/>
          <p:cNvGrpSpPr/>
          <p:nvPr/>
        </p:nvGrpSpPr>
        <p:grpSpPr>
          <a:xfrm>
            <a:off x="2133600" y="2895600"/>
            <a:ext cx="1371600" cy="304800"/>
            <a:chOff x="3657600" y="1143000"/>
            <a:chExt cx="1371600" cy="304800"/>
          </a:xfrm>
        </p:grpSpPr>
        <p:cxnSp>
          <p:nvCxnSpPr>
            <p:cNvPr id="58" name="Gerade Verbindung 57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Gerade Verbindung 6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4343400" y="19050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352800" y="2209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32004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32004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32766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32766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200400" y="3048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657600" y="3810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5052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Ellipse 86"/>
          <p:cNvSpPr/>
          <p:nvPr/>
        </p:nvSpPr>
        <p:spPr bwMode="auto">
          <a:xfrm>
            <a:off x="4038600" y="3352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>
            <a:endCxn id="87" idx="0"/>
          </p:cNvCxnSpPr>
          <p:nvPr/>
        </p:nvCxnSpPr>
        <p:spPr bwMode="auto">
          <a:xfrm>
            <a:off x="4267200" y="3048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3657600" y="3810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267200" y="3048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Rechteck 97"/>
          <p:cNvSpPr/>
          <p:nvPr/>
        </p:nvSpPr>
        <p:spPr bwMode="auto">
          <a:xfrm rot="5400000">
            <a:off x="4572000" y="28194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657600" y="3048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3810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267200" y="3810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4114800" y="4191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267200" y="3810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4267200" y="3810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Textfeld 105"/>
          <p:cNvSpPr txBox="1"/>
          <p:nvPr/>
        </p:nvSpPr>
        <p:spPr>
          <a:xfrm>
            <a:off x="4267200" y="31242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07" name="Ellipse 106"/>
          <p:cNvSpPr/>
          <p:nvPr/>
        </p:nvSpPr>
        <p:spPr bwMode="auto">
          <a:xfrm>
            <a:off x="4953000" y="29718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4448512" y="26670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294763"/>
              </p:ext>
            </p:extLst>
          </p:nvPr>
        </p:nvGraphicFramePr>
        <p:xfrm>
          <a:off x="304800" y="4506817"/>
          <a:ext cx="4490251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75" name="Formel" r:id="rId4" imgW="1498320" imgH="431640" progId="Equation.3">
                  <p:embed/>
                </p:oleObj>
              </mc:Choice>
              <mc:Fallback>
                <p:oleObj name="Formel" r:id="rId4" imgW="149832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506817"/>
                        <a:ext cx="4490251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k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8629216"/>
              </p:ext>
            </p:extLst>
          </p:nvPr>
        </p:nvGraphicFramePr>
        <p:xfrm>
          <a:off x="3429000" y="5954617"/>
          <a:ext cx="2286000" cy="6747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76" name="Formel" r:id="rId6" imgW="774360" imgH="228600" progId="Equation.3">
                  <p:embed/>
                </p:oleObj>
              </mc:Choice>
              <mc:Fallback>
                <p:oleObj name="Formel" r:id="rId6" imgW="774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5954617"/>
                        <a:ext cx="2286000" cy="6747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0" name="Gerade Verbindung 109"/>
          <p:cNvCxnSpPr/>
          <p:nvPr/>
        </p:nvCxnSpPr>
        <p:spPr bwMode="auto">
          <a:xfrm>
            <a:off x="3048000" y="22098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3048000" y="2209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Ellipse 111"/>
          <p:cNvSpPr/>
          <p:nvPr/>
        </p:nvSpPr>
        <p:spPr bwMode="auto">
          <a:xfrm>
            <a:off x="2971800" y="29718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3" name="Textfeld 112"/>
          <p:cNvSpPr txBox="1"/>
          <p:nvPr/>
        </p:nvSpPr>
        <p:spPr>
          <a:xfrm>
            <a:off x="2362200" y="27432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228600" y="4267200"/>
            <a:ext cx="2956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„Wichtige“ Formel (wird später bewiesen)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0914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Analyse von Schaltungen mit </a:t>
            </a:r>
            <a:r>
              <a:rPr lang="de-DE" sz="2000" dirty="0" smtClean="0"/>
              <a:t>RK 2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Rückkopplung wird </a:t>
            </a:r>
            <a:r>
              <a:rPr lang="de-DE" sz="1400" dirty="0"/>
              <a:t>in einem passenden Punkt </a:t>
            </a:r>
            <a:r>
              <a:rPr lang="de-DE" sz="1400" dirty="0" smtClean="0"/>
              <a:t>unterbrochen</a:t>
            </a:r>
            <a:endParaRPr lang="de-DE" sz="1400" dirty="0"/>
          </a:p>
        </p:txBody>
      </p: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505200" y="2590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8" name="Gerade Verbindung 57"/>
          <p:cNvCxnSpPr/>
          <p:nvPr/>
        </p:nvCxnSpPr>
        <p:spPr bwMode="auto">
          <a:xfrm>
            <a:off x="2743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194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194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1336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286000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429000" y="259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505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Ellipse 86"/>
          <p:cNvSpPr/>
          <p:nvPr/>
        </p:nvSpPr>
        <p:spPr bwMode="auto">
          <a:xfrm>
            <a:off x="40386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>
            <a:endCxn id="87" idx="0"/>
          </p:cNvCxnSpPr>
          <p:nvPr/>
        </p:nvCxnSpPr>
        <p:spPr bwMode="auto">
          <a:xfrm>
            <a:off x="42672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2672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Rechteck 97"/>
          <p:cNvSpPr/>
          <p:nvPr/>
        </p:nvSpPr>
        <p:spPr bwMode="auto">
          <a:xfrm rot="5400000">
            <a:off x="45720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657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2672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41148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Textfeld 105"/>
          <p:cNvSpPr txBox="1"/>
          <p:nvPr/>
        </p:nvSpPr>
        <p:spPr>
          <a:xfrm>
            <a:off x="4237544" y="2667000"/>
            <a:ext cx="628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sp>
        <p:nvSpPr>
          <p:cNvPr id="107" name="Ellipse 106"/>
          <p:cNvSpPr/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4448512" y="2209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901525"/>
              </p:ext>
            </p:extLst>
          </p:nvPr>
        </p:nvGraphicFramePr>
        <p:xfrm>
          <a:off x="5291138" y="4038600"/>
          <a:ext cx="20415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98" name="Formel" r:id="rId4" imgW="1498320" imgH="431640" progId="Equation.3">
                  <p:embed/>
                </p:oleObj>
              </mc:Choice>
              <mc:Fallback>
                <p:oleObj name="Formel" r:id="rId4" imgW="1498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4038600"/>
                        <a:ext cx="20415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k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9844387"/>
              </p:ext>
            </p:extLst>
          </p:nvPr>
        </p:nvGraphicFramePr>
        <p:xfrm>
          <a:off x="5257800" y="4800600"/>
          <a:ext cx="10541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99" name="Formel" r:id="rId6" imgW="774360" imgH="228600" progId="Equation.3">
                  <p:embed/>
                </p:oleObj>
              </mc:Choice>
              <mc:Fallback>
                <p:oleObj name="Formel" r:id="rId6" imgW="774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800600"/>
                        <a:ext cx="105410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" name="Gerade Verbindung mit Pfeil 54"/>
          <p:cNvCxnSpPr/>
          <p:nvPr/>
        </p:nvCxnSpPr>
        <p:spPr bwMode="auto">
          <a:xfrm flipV="1">
            <a:off x="32004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 flipV="1">
            <a:off x="3429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feld 61"/>
          <p:cNvSpPr txBox="1"/>
          <p:nvPr/>
        </p:nvSpPr>
        <p:spPr>
          <a:xfrm>
            <a:off x="2972568" y="3124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3294256" y="31242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048000" y="1752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9718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3048000" y="1981200"/>
            <a:ext cx="457200" cy="685800"/>
            <a:chOff x="6400800" y="1295400"/>
            <a:chExt cx="457200" cy="685800"/>
          </a:xfrm>
        </p:grpSpPr>
        <p:cxnSp>
          <p:nvCxnSpPr>
            <p:cNvPr id="4" name="Gerade Verbindung 3"/>
            <p:cNvCxnSpPr/>
            <p:nvPr/>
          </p:nvCxnSpPr>
          <p:spPr bwMode="auto">
            <a:xfrm>
              <a:off x="6553200" y="1371600"/>
              <a:ext cx="304800" cy="609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" name="Gerade Verbindung 5"/>
            <p:cNvCxnSpPr/>
            <p:nvPr/>
          </p:nvCxnSpPr>
          <p:spPr bwMode="auto">
            <a:xfrm flipH="1">
              <a:off x="6477000" y="1371600"/>
              <a:ext cx="228600" cy="609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" name="Ellipse 6"/>
            <p:cNvSpPr/>
            <p:nvPr/>
          </p:nvSpPr>
          <p:spPr bwMode="auto">
            <a:xfrm>
              <a:off x="6705600" y="12954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7" name="Ellipse 56"/>
            <p:cNvSpPr/>
            <p:nvPr/>
          </p:nvSpPr>
          <p:spPr bwMode="auto">
            <a:xfrm>
              <a:off x="6400800" y="12954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8010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Analyse von Schaltungen mit </a:t>
            </a:r>
            <a:r>
              <a:rPr lang="de-DE" sz="2000" dirty="0" smtClean="0"/>
              <a:t>RK 3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Rückkopplung wird </a:t>
            </a:r>
            <a:r>
              <a:rPr lang="de-DE" sz="1400" dirty="0"/>
              <a:t>in einem passenden Punkt </a:t>
            </a:r>
            <a:r>
              <a:rPr lang="de-DE" sz="1400" dirty="0" smtClean="0"/>
              <a:t>unterbrochen</a:t>
            </a:r>
          </a:p>
          <a:p>
            <a:pPr eaLnBrk="1" hangingPunct="1"/>
            <a:r>
              <a:rPr lang="de-DE" sz="1400" dirty="0" smtClean="0"/>
              <a:t>Variante mit </a:t>
            </a:r>
            <a:r>
              <a:rPr lang="de-DE" sz="1400" dirty="0" err="1" smtClean="0"/>
              <a:t>Rin</a:t>
            </a:r>
            <a:endParaRPr lang="de-DE" sz="1400" dirty="0"/>
          </a:p>
        </p:txBody>
      </p: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505200" y="2590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8" name="Gerade Verbindung 57"/>
          <p:cNvCxnSpPr/>
          <p:nvPr/>
        </p:nvCxnSpPr>
        <p:spPr bwMode="auto">
          <a:xfrm>
            <a:off x="2743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194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194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1336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286000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56" name="Gerade Verbindung 55"/>
          <p:cNvCxnSpPr>
            <a:stCxn id="77" idx="6"/>
          </p:cNvCxnSpPr>
          <p:nvPr/>
        </p:nvCxnSpPr>
        <p:spPr bwMode="auto">
          <a:xfrm>
            <a:off x="31242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505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Ellipse 86"/>
          <p:cNvSpPr/>
          <p:nvPr/>
        </p:nvSpPr>
        <p:spPr bwMode="auto">
          <a:xfrm>
            <a:off x="40386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>
            <a:endCxn id="87" idx="0"/>
          </p:cNvCxnSpPr>
          <p:nvPr/>
        </p:nvCxnSpPr>
        <p:spPr bwMode="auto">
          <a:xfrm>
            <a:off x="42672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2672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Rechteck 97"/>
          <p:cNvSpPr/>
          <p:nvPr/>
        </p:nvSpPr>
        <p:spPr bwMode="auto">
          <a:xfrm rot="5400000">
            <a:off x="45720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657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2672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41148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Textfeld 105"/>
          <p:cNvSpPr txBox="1"/>
          <p:nvPr/>
        </p:nvSpPr>
        <p:spPr>
          <a:xfrm>
            <a:off x="4237544" y="2667000"/>
            <a:ext cx="628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sp>
        <p:nvSpPr>
          <p:cNvPr id="107" name="Ellipse 106"/>
          <p:cNvSpPr/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4448512" y="2209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943951"/>
              </p:ext>
            </p:extLst>
          </p:nvPr>
        </p:nvGraphicFramePr>
        <p:xfrm>
          <a:off x="5291138" y="4038600"/>
          <a:ext cx="20415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70" name="Formel" r:id="rId4" imgW="1498320" imgH="431640" progId="Equation.3">
                  <p:embed/>
                </p:oleObj>
              </mc:Choice>
              <mc:Fallback>
                <p:oleObj name="Formel" r:id="rId4" imgW="1498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4038600"/>
                        <a:ext cx="20415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k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8538817"/>
              </p:ext>
            </p:extLst>
          </p:nvPr>
        </p:nvGraphicFramePr>
        <p:xfrm>
          <a:off x="5257800" y="4800600"/>
          <a:ext cx="10541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71" name="Formel" r:id="rId6" imgW="774360" imgH="228600" progId="Equation.3">
                  <p:embed/>
                </p:oleObj>
              </mc:Choice>
              <mc:Fallback>
                <p:oleObj name="Formel" r:id="rId6" imgW="774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800600"/>
                        <a:ext cx="105410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" name="Gerade Verbindung mit Pfeil 54"/>
          <p:cNvCxnSpPr/>
          <p:nvPr/>
        </p:nvCxnSpPr>
        <p:spPr bwMode="auto">
          <a:xfrm flipV="1">
            <a:off x="33528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 flipV="1">
            <a:off x="3886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feld 61"/>
          <p:cNvSpPr txBox="1"/>
          <p:nvPr/>
        </p:nvSpPr>
        <p:spPr>
          <a:xfrm>
            <a:off x="3200400" y="3124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3657600" y="31242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37338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7338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048000" y="1752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9718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9" name="Rechteck 68"/>
          <p:cNvSpPr/>
          <p:nvPr/>
        </p:nvSpPr>
        <p:spPr bwMode="auto">
          <a:xfrm>
            <a:off x="3581400" y="28956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3810000" y="2590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7" name="Gruppieren 56"/>
          <p:cNvGrpSpPr/>
          <p:nvPr/>
        </p:nvGrpSpPr>
        <p:grpSpPr>
          <a:xfrm>
            <a:off x="3505200" y="1981200"/>
            <a:ext cx="457200" cy="685800"/>
            <a:chOff x="6400800" y="1295400"/>
            <a:chExt cx="457200" cy="685800"/>
          </a:xfrm>
        </p:grpSpPr>
        <p:cxnSp>
          <p:nvCxnSpPr>
            <p:cNvPr id="79" name="Gerade Verbindung 78"/>
            <p:cNvCxnSpPr/>
            <p:nvPr/>
          </p:nvCxnSpPr>
          <p:spPr bwMode="auto">
            <a:xfrm>
              <a:off x="6553200" y="1371600"/>
              <a:ext cx="304800" cy="609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 flipH="1">
              <a:off x="6477000" y="1371600"/>
              <a:ext cx="228600" cy="609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1" name="Ellipse 80"/>
            <p:cNvSpPr/>
            <p:nvPr/>
          </p:nvSpPr>
          <p:spPr bwMode="auto">
            <a:xfrm>
              <a:off x="6705600" y="12954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2" name="Ellipse 81"/>
            <p:cNvSpPr/>
            <p:nvPr/>
          </p:nvSpPr>
          <p:spPr bwMode="auto">
            <a:xfrm>
              <a:off x="6400800" y="1295400"/>
              <a:ext cx="152400" cy="1524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0511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 </a:t>
            </a:r>
            <a:r>
              <a:rPr lang="de-DE" altLang="de-DE" sz="2000" dirty="0" smtClean="0"/>
              <a:t>Ain – Definition 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Ain (Definition) </a:t>
            </a:r>
            <a:r>
              <a:rPr lang="de-DE" sz="1400" dirty="0"/>
              <a:t>– Verstärkung im </a:t>
            </a:r>
            <a:r>
              <a:rPr lang="de-DE" sz="1400" dirty="0" err="1" smtClean="0"/>
              <a:t>Addierer</a:t>
            </a:r>
            <a:endParaRPr lang="de-DE" sz="1400" dirty="0" smtClean="0"/>
          </a:p>
        </p:txBody>
      </p: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505200" y="2590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8" name="Gerade Verbindung 57"/>
          <p:cNvCxnSpPr/>
          <p:nvPr/>
        </p:nvCxnSpPr>
        <p:spPr bwMode="auto">
          <a:xfrm>
            <a:off x="2743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194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194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1336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286000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429000" y="259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505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Ellipse 86"/>
          <p:cNvSpPr/>
          <p:nvPr/>
        </p:nvSpPr>
        <p:spPr bwMode="auto">
          <a:xfrm>
            <a:off x="40386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>
            <a:endCxn id="87" idx="0"/>
          </p:cNvCxnSpPr>
          <p:nvPr/>
        </p:nvCxnSpPr>
        <p:spPr bwMode="auto">
          <a:xfrm>
            <a:off x="42672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2672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Rechteck 97"/>
          <p:cNvSpPr/>
          <p:nvPr/>
        </p:nvSpPr>
        <p:spPr bwMode="auto">
          <a:xfrm rot="5400000">
            <a:off x="45720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657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2672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41148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Textfeld 105"/>
          <p:cNvSpPr txBox="1"/>
          <p:nvPr/>
        </p:nvSpPr>
        <p:spPr>
          <a:xfrm>
            <a:off x="4237544" y="2667000"/>
            <a:ext cx="628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sp>
        <p:nvSpPr>
          <p:cNvPr id="107" name="Ellipse 106"/>
          <p:cNvSpPr/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4448512" y="2209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413859"/>
              </p:ext>
            </p:extLst>
          </p:nvPr>
        </p:nvGraphicFramePr>
        <p:xfrm>
          <a:off x="5291138" y="4038600"/>
          <a:ext cx="20415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91" name="Formel" r:id="rId4" imgW="1498320" imgH="431640" progId="Equation.3">
                  <p:embed/>
                </p:oleObj>
              </mc:Choice>
              <mc:Fallback>
                <p:oleObj name="Formel" r:id="rId4" imgW="1498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4038600"/>
                        <a:ext cx="20415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k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427163"/>
              </p:ext>
            </p:extLst>
          </p:nvPr>
        </p:nvGraphicFramePr>
        <p:xfrm>
          <a:off x="5257800" y="4800600"/>
          <a:ext cx="10541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92" name="Formel" r:id="rId6" imgW="774360" imgH="228600" progId="Equation.3">
                  <p:embed/>
                </p:oleObj>
              </mc:Choice>
              <mc:Fallback>
                <p:oleObj name="Formel" r:id="rId6" imgW="774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800600"/>
                        <a:ext cx="105410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" name="Gerade Verbindung mit Pfeil 54"/>
          <p:cNvCxnSpPr/>
          <p:nvPr/>
        </p:nvCxnSpPr>
        <p:spPr bwMode="auto">
          <a:xfrm flipV="1">
            <a:off x="32004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 flipV="1">
            <a:off x="3429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feld 61"/>
          <p:cNvSpPr txBox="1"/>
          <p:nvPr/>
        </p:nvSpPr>
        <p:spPr>
          <a:xfrm>
            <a:off x="2972568" y="3124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3294256" y="31242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048000" y="1752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9718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Ellipse 56"/>
          <p:cNvSpPr/>
          <p:nvPr/>
        </p:nvSpPr>
        <p:spPr bwMode="auto">
          <a:xfrm>
            <a:off x="6553200" y="3886200"/>
            <a:ext cx="533400" cy="533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286000" y="29718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5334000" y="25908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Ellipse 77"/>
          <p:cNvSpPr/>
          <p:nvPr/>
        </p:nvSpPr>
        <p:spPr bwMode="auto">
          <a:xfrm>
            <a:off x="2209800" y="28956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 bwMode="auto">
          <a:xfrm flipV="1">
            <a:off x="2286000" y="32766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1143000" y="3581400"/>
            <a:ext cx="11390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Testspannung</a:t>
            </a:r>
            <a:endParaRPr lang="de-DE" dirty="0"/>
          </a:p>
        </p:txBody>
      </p:sp>
      <p:cxnSp>
        <p:nvCxnSpPr>
          <p:cNvPr id="79" name="Gerade Verbindung mit Pfeil 78"/>
          <p:cNvCxnSpPr/>
          <p:nvPr/>
        </p:nvCxnSpPr>
        <p:spPr bwMode="auto">
          <a:xfrm flipV="1">
            <a:off x="2895600" y="3048000"/>
            <a:ext cx="0" cy="1295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Textfeld 79"/>
          <p:cNvSpPr txBox="1"/>
          <p:nvPr/>
        </p:nvSpPr>
        <p:spPr>
          <a:xfrm>
            <a:off x="2057400" y="4114800"/>
            <a:ext cx="8418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Messwert</a:t>
            </a:r>
            <a:endParaRPr lang="de-DE" dirty="0"/>
          </a:p>
        </p:txBody>
      </p:sp>
      <p:cxnSp>
        <p:nvCxnSpPr>
          <p:cNvPr id="81" name="Gerade Verbindung mit Pfeil 80"/>
          <p:cNvCxnSpPr/>
          <p:nvPr/>
        </p:nvCxnSpPr>
        <p:spPr bwMode="auto">
          <a:xfrm flipV="1">
            <a:off x="4495800" y="3505200"/>
            <a:ext cx="76200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Textfeld 81"/>
          <p:cNvSpPr txBox="1"/>
          <p:nvPr/>
        </p:nvSpPr>
        <p:spPr>
          <a:xfrm>
            <a:off x="3352800" y="4495800"/>
            <a:ext cx="14237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Wird auf 0 gesetzt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9033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/>
              <a:t> </a:t>
            </a:r>
            <a:r>
              <a:rPr lang="de-DE" sz="2000" dirty="0"/>
              <a:t>Leerlaufverstärkung</a:t>
            </a:r>
            <a:r>
              <a:rPr lang="de-DE" altLang="de-DE" sz="2000" dirty="0" smtClean="0"/>
              <a:t> – Definition 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err="1"/>
              <a:t>Aol</a:t>
            </a:r>
            <a:r>
              <a:rPr lang="de-DE" sz="1400" dirty="0"/>
              <a:t> (Definition) – open </a:t>
            </a:r>
            <a:r>
              <a:rPr lang="de-DE" sz="1400" dirty="0" err="1"/>
              <a:t>loop</a:t>
            </a:r>
            <a:r>
              <a:rPr lang="de-DE" sz="1400" dirty="0"/>
              <a:t> </a:t>
            </a:r>
            <a:r>
              <a:rPr lang="de-DE" sz="1400" dirty="0" err="1"/>
              <a:t>gain</a:t>
            </a:r>
            <a:r>
              <a:rPr lang="de-DE" sz="1400" dirty="0"/>
              <a:t> (Leerlaufverstärkung)</a:t>
            </a:r>
          </a:p>
        </p:txBody>
      </p: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505200" y="2590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8" name="Gerade Verbindung 57"/>
          <p:cNvCxnSpPr/>
          <p:nvPr/>
        </p:nvCxnSpPr>
        <p:spPr bwMode="auto">
          <a:xfrm>
            <a:off x="2743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194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194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1336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286000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429000" y="259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505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Ellipse 86"/>
          <p:cNvSpPr/>
          <p:nvPr/>
        </p:nvSpPr>
        <p:spPr bwMode="auto">
          <a:xfrm>
            <a:off x="40386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>
            <a:endCxn id="87" idx="0"/>
          </p:cNvCxnSpPr>
          <p:nvPr/>
        </p:nvCxnSpPr>
        <p:spPr bwMode="auto">
          <a:xfrm>
            <a:off x="42672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2672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Rechteck 97"/>
          <p:cNvSpPr/>
          <p:nvPr/>
        </p:nvSpPr>
        <p:spPr bwMode="auto">
          <a:xfrm rot="5400000">
            <a:off x="45720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657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2672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41148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Textfeld 105"/>
          <p:cNvSpPr txBox="1"/>
          <p:nvPr/>
        </p:nvSpPr>
        <p:spPr>
          <a:xfrm>
            <a:off x="4237544" y="2667000"/>
            <a:ext cx="628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sp>
        <p:nvSpPr>
          <p:cNvPr id="107" name="Ellipse 106"/>
          <p:cNvSpPr/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4448512" y="2209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7373158"/>
              </p:ext>
            </p:extLst>
          </p:nvPr>
        </p:nvGraphicFramePr>
        <p:xfrm>
          <a:off x="5291138" y="4038600"/>
          <a:ext cx="20415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4" name="Formel" r:id="rId4" imgW="1498320" imgH="431640" progId="Equation.3">
                  <p:embed/>
                </p:oleObj>
              </mc:Choice>
              <mc:Fallback>
                <p:oleObj name="Formel" r:id="rId4" imgW="1498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4038600"/>
                        <a:ext cx="20415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k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6620881"/>
              </p:ext>
            </p:extLst>
          </p:nvPr>
        </p:nvGraphicFramePr>
        <p:xfrm>
          <a:off x="5257800" y="4800600"/>
          <a:ext cx="10541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15" name="Formel" r:id="rId6" imgW="774360" imgH="228600" progId="Equation.3">
                  <p:embed/>
                </p:oleObj>
              </mc:Choice>
              <mc:Fallback>
                <p:oleObj name="Formel" r:id="rId6" imgW="774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800600"/>
                        <a:ext cx="105410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" name="Gerade Verbindung mit Pfeil 54"/>
          <p:cNvCxnSpPr/>
          <p:nvPr/>
        </p:nvCxnSpPr>
        <p:spPr bwMode="auto">
          <a:xfrm flipV="1">
            <a:off x="32004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 flipV="1">
            <a:off x="3429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feld 61"/>
          <p:cNvSpPr txBox="1"/>
          <p:nvPr/>
        </p:nvSpPr>
        <p:spPr>
          <a:xfrm>
            <a:off x="2972568" y="3124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3294256" y="31242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048000" y="1752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9718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Ellipse 56"/>
          <p:cNvSpPr/>
          <p:nvPr/>
        </p:nvSpPr>
        <p:spPr bwMode="auto">
          <a:xfrm>
            <a:off x="6858000" y="3886200"/>
            <a:ext cx="533400" cy="533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429000" y="2971800"/>
            <a:ext cx="2209800" cy="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133600" y="25908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Ellipse 77"/>
          <p:cNvSpPr/>
          <p:nvPr/>
        </p:nvSpPr>
        <p:spPr bwMode="auto">
          <a:xfrm>
            <a:off x="3352800" y="28956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9281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Feed Forward</a:t>
            </a:r>
            <a:r>
              <a:rPr lang="de-DE" altLang="de-DE" sz="2000" dirty="0" smtClean="0"/>
              <a:t> – Definition 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FF (Definition</a:t>
            </a:r>
            <a:r>
              <a:rPr lang="de-DE" sz="1400" dirty="0"/>
              <a:t>) – </a:t>
            </a:r>
            <a:r>
              <a:rPr lang="de-DE" sz="1400" dirty="0" err="1"/>
              <a:t>feed</a:t>
            </a:r>
            <a:r>
              <a:rPr lang="de-DE" sz="1400" dirty="0"/>
              <a:t> </a:t>
            </a:r>
            <a:r>
              <a:rPr lang="de-DE" sz="1400" dirty="0" err="1"/>
              <a:t>forward</a:t>
            </a:r>
            <a:r>
              <a:rPr lang="de-DE" sz="1400" dirty="0"/>
              <a:t> (Vorwärtsverstärkung)</a:t>
            </a:r>
          </a:p>
        </p:txBody>
      </p: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505200" y="2590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8" name="Gerade Verbindung 57"/>
          <p:cNvCxnSpPr/>
          <p:nvPr/>
        </p:nvCxnSpPr>
        <p:spPr bwMode="auto">
          <a:xfrm>
            <a:off x="2743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194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194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1336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286000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429000" y="259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505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Ellipse 86"/>
          <p:cNvSpPr/>
          <p:nvPr/>
        </p:nvSpPr>
        <p:spPr bwMode="auto">
          <a:xfrm>
            <a:off x="40386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>
            <a:endCxn id="87" idx="0"/>
          </p:cNvCxnSpPr>
          <p:nvPr/>
        </p:nvCxnSpPr>
        <p:spPr bwMode="auto">
          <a:xfrm>
            <a:off x="42672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2672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Rechteck 97"/>
          <p:cNvSpPr/>
          <p:nvPr/>
        </p:nvSpPr>
        <p:spPr bwMode="auto">
          <a:xfrm rot="5400000">
            <a:off x="45720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657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2672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41148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Textfeld 105"/>
          <p:cNvSpPr txBox="1"/>
          <p:nvPr/>
        </p:nvSpPr>
        <p:spPr>
          <a:xfrm>
            <a:off x="4237544" y="2667000"/>
            <a:ext cx="628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sp>
        <p:nvSpPr>
          <p:cNvPr id="107" name="Ellipse 106"/>
          <p:cNvSpPr/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4448512" y="2209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8960598"/>
              </p:ext>
            </p:extLst>
          </p:nvPr>
        </p:nvGraphicFramePr>
        <p:xfrm>
          <a:off x="5291138" y="4038600"/>
          <a:ext cx="20415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66" name="Formel" r:id="rId4" imgW="1498320" imgH="431640" progId="Equation.3">
                  <p:embed/>
                </p:oleObj>
              </mc:Choice>
              <mc:Fallback>
                <p:oleObj name="Formel" r:id="rId4" imgW="1498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4038600"/>
                        <a:ext cx="20415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k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8386962"/>
              </p:ext>
            </p:extLst>
          </p:nvPr>
        </p:nvGraphicFramePr>
        <p:xfrm>
          <a:off x="5257800" y="4800600"/>
          <a:ext cx="10541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67" name="Formel" r:id="rId6" imgW="774360" imgH="228600" progId="Equation.3">
                  <p:embed/>
                </p:oleObj>
              </mc:Choice>
              <mc:Fallback>
                <p:oleObj name="Formel" r:id="rId6" imgW="774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800600"/>
                        <a:ext cx="105410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" name="Gerade Verbindung mit Pfeil 54"/>
          <p:cNvCxnSpPr/>
          <p:nvPr/>
        </p:nvCxnSpPr>
        <p:spPr bwMode="auto">
          <a:xfrm flipV="1">
            <a:off x="32004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 flipV="1">
            <a:off x="3429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feld 61"/>
          <p:cNvSpPr txBox="1"/>
          <p:nvPr/>
        </p:nvSpPr>
        <p:spPr>
          <a:xfrm>
            <a:off x="2972568" y="3124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3294256" y="31242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048000" y="1752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9718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Ellipse 56"/>
          <p:cNvSpPr/>
          <p:nvPr/>
        </p:nvSpPr>
        <p:spPr bwMode="auto">
          <a:xfrm>
            <a:off x="6096000" y="3886200"/>
            <a:ext cx="533400" cy="533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286000" y="2971800"/>
            <a:ext cx="3505200" cy="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3505200" y="25908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Ellipse 11"/>
          <p:cNvSpPr/>
          <p:nvPr/>
        </p:nvSpPr>
        <p:spPr bwMode="auto">
          <a:xfrm>
            <a:off x="2209800" y="28956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4670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Schleifenverstärkung – Definition </a:t>
            </a:r>
            <a:endParaRPr lang="de-DE" sz="2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err="1" smtClean="0"/>
              <a:t>betaA</a:t>
            </a:r>
            <a:r>
              <a:rPr lang="de-DE" sz="1400" dirty="0" smtClean="0"/>
              <a:t> </a:t>
            </a:r>
            <a:r>
              <a:rPr lang="de-DE" sz="1400" dirty="0"/>
              <a:t>(Definition) – Schleifenverstärkung</a:t>
            </a:r>
          </a:p>
        </p:txBody>
      </p: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505200" y="2590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8" name="Gerade Verbindung 57"/>
          <p:cNvCxnSpPr/>
          <p:nvPr/>
        </p:nvCxnSpPr>
        <p:spPr bwMode="auto">
          <a:xfrm>
            <a:off x="2743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194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194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1336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286000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429000" y="259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505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Ellipse 86"/>
          <p:cNvSpPr/>
          <p:nvPr/>
        </p:nvSpPr>
        <p:spPr bwMode="auto">
          <a:xfrm>
            <a:off x="40386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>
            <a:endCxn id="87" idx="0"/>
          </p:cNvCxnSpPr>
          <p:nvPr/>
        </p:nvCxnSpPr>
        <p:spPr bwMode="auto">
          <a:xfrm>
            <a:off x="42672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2672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Rechteck 97"/>
          <p:cNvSpPr/>
          <p:nvPr/>
        </p:nvSpPr>
        <p:spPr bwMode="auto">
          <a:xfrm rot="5400000">
            <a:off x="45720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657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2672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41148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Textfeld 105"/>
          <p:cNvSpPr txBox="1"/>
          <p:nvPr/>
        </p:nvSpPr>
        <p:spPr>
          <a:xfrm>
            <a:off x="4237544" y="2667000"/>
            <a:ext cx="628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sp>
        <p:nvSpPr>
          <p:cNvPr id="107" name="Ellipse 106"/>
          <p:cNvSpPr/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4448512" y="2209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3934315"/>
              </p:ext>
            </p:extLst>
          </p:nvPr>
        </p:nvGraphicFramePr>
        <p:xfrm>
          <a:off x="5291138" y="4038600"/>
          <a:ext cx="20415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38" name="Formel" r:id="rId4" imgW="1498320" imgH="431640" progId="Equation.3">
                  <p:embed/>
                </p:oleObj>
              </mc:Choice>
              <mc:Fallback>
                <p:oleObj name="Formel" r:id="rId4" imgW="1498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4038600"/>
                        <a:ext cx="20415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k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5688034"/>
              </p:ext>
            </p:extLst>
          </p:nvPr>
        </p:nvGraphicFramePr>
        <p:xfrm>
          <a:off x="5257800" y="4800600"/>
          <a:ext cx="10541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839" name="Formel" r:id="rId6" imgW="774360" imgH="228600" progId="Equation.3">
                  <p:embed/>
                </p:oleObj>
              </mc:Choice>
              <mc:Fallback>
                <p:oleObj name="Formel" r:id="rId6" imgW="774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800600"/>
                        <a:ext cx="105410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" name="Gerade Verbindung mit Pfeil 54"/>
          <p:cNvCxnSpPr/>
          <p:nvPr/>
        </p:nvCxnSpPr>
        <p:spPr bwMode="auto">
          <a:xfrm flipV="1">
            <a:off x="32004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 flipV="1">
            <a:off x="3429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feld 61"/>
          <p:cNvSpPr txBox="1"/>
          <p:nvPr/>
        </p:nvSpPr>
        <p:spPr>
          <a:xfrm>
            <a:off x="2972568" y="3124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3294256" y="31242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048000" y="1752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9718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Ellipse 56"/>
          <p:cNvSpPr/>
          <p:nvPr/>
        </p:nvSpPr>
        <p:spPr bwMode="auto">
          <a:xfrm>
            <a:off x="6629400" y="4191000"/>
            <a:ext cx="533400" cy="533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429000" y="29718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133600" y="25908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mit Pfeil 78"/>
          <p:cNvCxnSpPr/>
          <p:nvPr/>
        </p:nvCxnSpPr>
        <p:spPr bwMode="auto">
          <a:xfrm flipV="1">
            <a:off x="5105400" y="19812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mit Pfeil 79"/>
          <p:cNvCxnSpPr/>
          <p:nvPr/>
        </p:nvCxnSpPr>
        <p:spPr bwMode="auto">
          <a:xfrm>
            <a:off x="3200400" y="19812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mit Pfeil 80"/>
          <p:cNvCxnSpPr/>
          <p:nvPr/>
        </p:nvCxnSpPr>
        <p:spPr bwMode="auto">
          <a:xfrm>
            <a:off x="3200400" y="19812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Ellipse 81"/>
          <p:cNvSpPr/>
          <p:nvPr/>
        </p:nvSpPr>
        <p:spPr bwMode="auto">
          <a:xfrm>
            <a:off x="3352800" y="28956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3044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Rückkopplung – Definition 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Beta (Definition) – </a:t>
            </a:r>
            <a:r>
              <a:rPr lang="de-DE" sz="1400" dirty="0" smtClean="0"/>
              <a:t>Rückkopplung</a:t>
            </a:r>
            <a:endParaRPr lang="de-DE" sz="1400" dirty="0"/>
          </a:p>
        </p:txBody>
      </p: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505200" y="2590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8" name="Gerade Verbindung 57"/>
          <p:cNvCxnSpPr/>
          <p:nvPr/>
        </p:nvCxnSpPr>
        <p:spPr bwMode="auto">
          <a:xfrm>
            <a:off x="2743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194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194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1336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286000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429000" y="259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505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Ellipse 86"/>
          <p:cNvSpPr/>
          <p:nvPr/>
        </p:nvSpPr>
        <p:spPr bwMode="auto">
          <a:xfrm>
            <a:off x="40386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>
            <a:endCxn id="87" idx="0"/>
          </p:cNvCxnSpPr>
          <p:nvPr/>
        </p:nvCxnSpPr>
        <p:spPr bwMode="auto">
          <a:xfrm>
            <a:off x="42672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2672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Rechteck 97"/>
          <p:cNvSpPr/>
          <p:nvPr/>
        </p:nvSpPr>
        <p:spPr bwMode="auto">
          <a:xfrm rot="5400000">
            <a:off x="45720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657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2672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41148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Textfeld 105"/>
          <p:cNvSpPr txBox="1"/>
          <p:nvPr/>
        </p:nvSpPr>
        <p:spPr>
          <a:xfrm>
            <a:off x="4237544" y="2667000"/>
            <a:ext cx="628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sp>
        <p:nvSpPr>
          <p:cNvPr id="107" name="Ellipse 106"/>
          <p:cNvSpPr/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4448512" y="2209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0464887"/>
              </p:ext>
            </p:extLst>
          </p:nvPr>
        </p:nvGraphicFramePr>
        <p:xfrm>
          <a:off x="5291138" y="4038600"/>
          <a:ext cx="20415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62" name="Formel" r:id="rId4" imgW="1498320" imgH="431640" progId="Equation.3">
                  <p:embed/>
                </p:oleObj>
              </mc:Choice>
              <mc:Fallback>
                <p:oleObj name="Formel" r:id="rId4" imgW="1498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4038600"/>
                        <a:ext cx="20415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kt 9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7300976"/>
              </p:ext>
            </p:extLst>
          </p:nvPr>
        </p:nvGraphicFramePr>
        <p:xfrm>
          <a:off x="5257800" y="4800600"/>
          <a:ext cx="105410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63" name="Formel" r:id="rId6" imgW="774360" imgH="228600" progId="Equation.3">
                  <p:embed/>
                </p:oleObj>
              </mc:Choice>
              <mc:Fallback>
                <p:oleObj name="Formel" r:id="rId6" imgW="7743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800600"/>
                        <a:ext cx="105410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" name="Gerade Verbindung mit Pfeil 54"/>
          <p:cNvCxnSpPr/>
          <p:nvPr/>
        </p:nvCxnSpPr>
        <p:spPr bwMode="auto">
          <a:xfrm flipV="1">
            <a:off x="32004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 flipV="1">
            <a:off x="3429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feld 61"/>
          <p:cNvSpPr txBox="1"/>
          <p:nvPr/>
        </p:nvSpPr>
        <p:spPr>
          <a:xfrm>
            <a:off x="2972568" y="3124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3294256" y="31242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048000" y="1752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9718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Ellipse 56"/>
          <p:cNvSpPr/>
          <p:nvPr/>
        </p:nvSpPr>
        <p:spPr bwMode="auto">
          <a:xfrm>
            <a:off x="5562600" y="4724400"/>
            <a:ext cx="533400" cy="533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5791200" y="1981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133600" y="25908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mit Pfeil 79"/>
          <p:cNvCxnSpPr/>
          <p:nvPr/>
        </p:nvCxnSpPr>
        <p:spPr bwMode="auto">
          <a:xfrm>
            <a:off x="3200400" y="1981200"/>
            <a:ext cx="2590800" cy="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mit Pfeil 80"/>
          <p:cNvCxnSpPr/>
          <p:nvPr/>
        </p:nvCxnSpPr>
        <p:spPr bwMode="auto">
          <a:xfrm>
            <a:off x="3200400" y="19812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Ellipse 81"/>
          <p:cNvSpPr/>
          <p:nvPr/>
        </p:nvSpPr>
        <p:spPr bwMode="auto">
          <a:xfrm>
            <a:off x="5715000" y="28956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906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/>
              <a:t>Gesteuerte Quellen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Gesteuerte </a:t>
            </a:r>
            <a:r>
              <a:rPr lang="de-DE" sz="1400" dirty="0" smtClean="0"/>
              <a:t>reale Spannungsquellen </a:t>
            </a:r>
            <a:r>
              <a:rPr lang="de-DE" sz="1400" dirty="0"/>
              <a:t>und Stromquellen</a:t>
            </a:r>
          </a:p>
        </p:txBody>
      </p:sp>
      <p:sp>
        <p:nvSpPr>
          <p:cNvPr id="2" name="Ellipse 1"/>
          <p:cNvSpPr/>
          <p:nvPr/>
        </p:nvSpPr>
        <p:spPr bwMode="auto">
          <a:xfrm>
            <a:off x="2743200" y="1828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3"/>
          <p:cNvCxnSpPr>
            <a:endCxn id="2" idx="0"/>
          </p:cNvCxnSpPr>
          <p:nvPr/>
        </p:nvCxnSpPr>
        <p:spPr bwMode="auto">
          <a:xfrm>
            <a:off x="2971800" y="1524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29718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>
            <a:off x="1905000" y="152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1905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29718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971800" y="1524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Ellipse 20"/>
          <p:cNvSpPr/>
          <p:nvPr/>
        </p:nvSpPr>
        <p:spPr bwMode="auto">
          <a:xfrm>
            <a:off x="5029200" y="3810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" name="Gerade Verbindung 21"/>
          <p:cNvCxnSpPr>
            <a:endCxn id="21" idx="0"/>
          </p:cNvCxnSpPr>
          <p:nvPr/>
        </p:nvCxnSpPr>
        <p:spPr bwMode="auto">
          <a:xfrm>
            <a:off x="52578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5257800" y="4267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>
            <a:off x="4191000" y="3505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24"/>
          <p:cNvCxnSpPr/>
          <p:nvPr/>
        </p:nvCxnSpPr>
        <p:spPr bwMode="auto">
          <a:xfrm>
            <a:off x="41910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>
            <a:off x="5257800" y="4572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52578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4648200" y="35052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 rot="10800000">
            <a:off x="5257800" y="3886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Ellipse 29"/>
          <p:cNvSpPr/>
          <p:nvPr/>
        </p:nvSpPr>
        <p:spPr bwMode="auto">
          <a:xfrm>
            <a:off x="5029200" y="1828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1" name="Gerade Verbindung 30"/>
          <p:cNvCxnSpPr>
            <a:endCxn id="30" idx="0"/>
          </p:cNvCxnSpPr>
          <p:nvPr/>
        </p:nvCxnSpPr>
        <p:spPr bwMode="auto">
          <a:xfrm>
            <a:off x="5257800" y="1524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52578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4191000" y="152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4191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52578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257800" y="1524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>
            <a:off x="4648200" y="1524000"/>
            <a:ext cx="0" cy="1066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Ellipse 37"/>
          <p:cNvSpPr/>
          <p:nvPr/>
        </p:nvSpPr>
        <p:spPr bwMode="auto">
          <a:xfrm>
            <a:off x="2743200" y="3810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9" name="Gerade Verbindung 38"/>
          <p:cNvCxnSpPr>
            <a:endCxn id="38" idx="0"/>
          </p:cNvCxnSpPr>
          <p:nvPr/>
        </p:nvCxnSpPr>
        <p:spPr bwMode="auto">
          <a:xfrm>
            <a:off x="29718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2971800" y="4267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905000" y="3505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905000" y="4572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2971800" y="4572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29718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rot="10800000">
            <a:off x="2971800" y="3886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>
            <a:off x="2362200" y="1524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Rechteck 6"/>
          <p:cNvSpPr/>
          <p:nvPr/>
        </p:nvSpPr>
        <p:spPr bwMode="auto">
          <a:xfrm>
            <a:off x="2133600" y="18288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23622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Rechteck 46"/>
          <p:cNvSpPr/>
          <p:nvPr/>
        </p:nvSpPr>
        <p:spPr bwMode="auto">
          <a:xfrm rot="5400000">
            <a:off x="3276600" y="12954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2" name="Rechteck 51"/>
          <p:cNvSpPr/>
          <p:nvPr/>
        </p:nvSpPr>
        <p:spPr bwMode="auto">
          <a:xfrm>
            <a:off x="4572000" y="18288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Rechteck 52"/>
          <p:cNvSpPr/>
          <p:nvPr/>
        </p:nvSpPr>
        <p:spPr bwMode="auto">
          <a:xfrm rot="5400000">
            <a:off x="5562600" y="12954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3622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Rechteck 54"/>
          <p:cNvSpPr/>
          <p:nvPr/>
        </p:nvSpPr>
        <p:spPr bwMode="auto">
          <a:xfrm>
            <a:off x="2133600" y="3810000"/>
            <a:ext cx="4572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2362200" y="4267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34290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Rechteck 57"/>
          <p:cNvSpPr/>
          <p:nvPr/>
        </p:nvSpPr>
        <p:spPr bwMode="auto">
          <a:xfrm>
            <a:off x="3276600" y="3810000"/>
            <a:ext cx="3048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3429000" y="4267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5715000" y="3505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Rechteck 60"/>
          <p:cNvSpPr/>
          <p:nvPr/>
        </p:nvSpPr>
        <p:spPr bwMode="auto">
          <a:xfrm>
            <a:off x="5562600" y="3810000"/>
            <a:ext cx="3048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2" name="Gerade Verbindung 61"/>
          <p:cNvCxnSpPr/>
          <p:nvPr/>
        </p:nvCxnSpPr>
        <p:spPr bwMode="auto">
          <a:xfrm>
            <a:off x="5715000" y="4267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Textfeld 62"/>
          <p:cNvSpPr txBox="1"/>
          <p:nvPr/>
        </p:nvSpPr>
        <p:spPr>
          <a:xfrm>
            <a:off x="2057400" y="1524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64" name="Textfeld 63"/>
          <p:cNvSpPr txBox="1"/>
          <p:nvPr/>
        </p:nvSpPr>
        <p:spPr>
          <a:xfrm>
            <a:off x="3124200" y="1524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1981200" y="35052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4343400" y="1524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4343400" y="35052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5257800" y="15240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69" name="Textfeld 68"/>
          <p:cNvSpPr txBox="1"/>
          <p:nvPr/>
        </p:nvSpPr>
        <p:spPr>
          <a:xfrm>
            <a:off x="1479457" y="2743200"/>
            <a:ext cx="2122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 Spannungsverstärker </a:t>
            </a:r>
            <a:r>
              <a:rPr lang="de-DE" dirty="0" smtClean="0"/>
              <a:t> (V-V)</a:t>
            </a:r>
          </a:p>
          <a:p>
            <a:r>
              <a:rPr lang="de-DE" dirty="0" smtClean="0"/>
              <a:t>OPAMP</a:t>
            </a:r>
          </a:p>
        </p:txBody>
      </p:sp>
      <p:sp>
        <p:nvSpPr>
          <p:cNvPr id="70" name="Textfeld 69"/>
          <p:cNvSpPr txBox="1"/>
          <p:nvPr/>
        </p:nvSpPr>
        <p:spPr>
          <a:xfrm>
            <a:off x="4088432" y="4724400"/>
            <a:ext cx="1604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 </a:t>
            </a:r>
            <a:r>
              <a:rPr lang="de-DE" dirty="0" smtClean="0"/>
              <a:t>Stromverstärker (I-I)</a:t>
            </a:r>
          </a:p>
          <a:p>
            <a:r>
              <a:rPr lang="de-DE" dirty="0" smtClean="0"/>
              <a:t>BJT </a:t>
            </a:r>
            <a:endParaRPr lang="de-DE" dirty="0"/>
          </a:p>
        </p:txBody>
      </p:sp>
      <p:sp>
        <p:nvSpPr>
          <p:cNvPr id="71" name="Textfeld 70"/>
          <p:cNvSpPr txBox="1"/>
          <p:nvPr/>
        </p:nvSpPr>
        <p:spPr>
          <a:xfrm>
            <a:off x="3722346" y="2743200"/>
            <a:ext cx="2301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 </a:t>
            </a:r>
            <a:r>
              <a:rPr lang="de-DE" dirty="0" err="1" smtClean="0"/>
              <a:t>Transimpedanzverstärker</a:t>
            </a:r>
            <a:r>
              <a:rPr lang="de-DE" dirty="0" smtClean="0"/>
              <a:t> (I-V)</a:t>
            </a:r>
          </a:p>
          <a:p>
            <a:r>
              <a:rPr lang="de-DE" dirty="0" smtClean="0"/>
              <a:t>Sensor-Signal Verstärker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1476928" y="4724400"/>
            <a:ext cx="2373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Transkonduktanzverstärker</a:t>
            </a:r>
            <a:r>
              <a:rPr lang="de-DE" dirty="0" smtClean="0"/>
              <a:t> (V-I)</a:t>
            </a:r>
          </a:p>
          <a:p>
            <a:r>
              <a:rPr lang="de-DE" dirty="0" smtClean="0"/>
              <a:t>MOSFET</a:t>
            </a:r>
            <a:endParaRPr lang="de-DE" dirty="0"/>
          </a:p>
        </p:txBody>
      </p:sp>
      <p:sp>
        <p:nvSpPr>
          <p:cNvPr id="77" name="Rechteck 76"/>
          <p:cNvSpPr/>
          <p:nvPr/>
        </p:nvSpPr>
        <p:spPr bwMode="auto">
          <a:xfrm>
            <a:off x="4572000" y="38100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3" name="Gerade Verbindung 82"/>
          <p:cNvCxnSpPr/>
          <p:nvPr/>
        </p:nvCxnSpPr>
        <p:spPr bwMode="auto">
          <a:xfrm>
            <a:off x="1295400" y="1295400"/>
            <a:ext cx="571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1219200" y="3276600"/>
            <a:ext cx="571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1219200" y="5257800"/>
            <a:ext cx="5715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 flipV="1">
            <a:off x="3810000" y="1066800"/>
            <a:ext cx="0" cy="495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 flipV="1">
            <a:off x="6172200" y="1066800"/>
            <a:ext cx="0" cy="495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 flipV="1">
            <a:off x="1524000" y="1066800"/>
            <a:ext cx="0" cy="495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Textfeld 88"/>
          <p:cNvSpPr txBox="1"/>
          <p:nvPr/>
        </p:nvSpPr>
        <p:spPr>
          <a:xfrm>
            <a:off x="1725468" y="5562600"/>
            <a:ext cx="18453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Eingangsimpedanz groß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4088469" y="5562600"/>
            <a:ext cx="18437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Eingangsimpedanz klein</a:t>
            </a:r>
            <a:endParaRPr lang="de-DE" dirty="0"/>
          </a:p>
        </p:txBody>
      </p:sp>
      <p:sp>
        <p:nvSpPr>
          <p:cNvPr id="91" name="Textfeld 90"/>
          <p:cNvSpPr txBox="1"/>
          <p:nvPr/>
        </p:nvSpPr>
        <p:spPr>
          <a:xfrm>
            <a:off x="6266344" y="2133600"/>
            <a:ext cx="18870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Ausgangsimpedanz klein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6226007" y="4038600"/>
            <a:ext cx="18117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Ausgangimpedanz groß</a:t>
            </a:r>
            <a:endParaRPr lang="de-DE" dirty="0"/>
          </a:p>
        </p:txBody>
      </p:sp>
      <p:sp>
        <p:nvSpPr>
          <p:cNvPr id="93" name="Textfeld 92"/>
          <p:cNvSpPr txBox="1"/>
          <p:nvPr/>
        </p:nvSpPr>
        <p:spPr>
          <a:xfrm>
            <a:off x="4191000" y="5943600"/>
            <a:ext cx="10807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Amprermeter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905000" y="5943600"/>
            <a:ext cx="8334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Voltmeter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6221152" y="2514600"/>
            <a:ext cx="1941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Bitte nicht kurzschiessen</a:t>
            </a:r>
          </a:p>
          <a:p>
            <a:r>
              <a:rPr lang="de-DE" dirty="0" smtClean="0"/>
              <a:t>(Sonst Strombegrenzung)</a:t>
            </a:r>
            <a:endParaRPr lang="de-DE" dirty="0"/>
          </a:p>
        </p:txBody>
      </p:sp>
      <p:sp>
        <p:nvSpPr>
          <p:cNvPr id="96" name="Textfeld 95"/>
          <p:cNvSpPr txBox="1"/>
          <p:nvPr/>
        </p:nvSpPr>
        <p:spPr>
          <a:xfrm>
            <a:off x="6228961" y="4343400"/>
            <a:ext cx="23054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Nicht offen lassen</a:t>
            </a:r>
          </a:p>
          <a:p>
            <a:r>
              <a:rPr lang="de-DE" dirty="0" smtClean="0"/>
              <a:t>(Sonst Spannungsbegrenzung)</a:t>
            </a:r>
            <a:endParaRPr lang="de-DE" dirty="0"/>
          </a:p>
        </p:txBody>
      </p:sp>
      <p:sp>
        <p:nvSpPr>
          <p:cNvPr id="97" name="Textfeld 96"/>
          <p:cNvSpPr txBox="1"/>
          <p:nvPr/>
        </p:nvSpPr>
        <p:spPr>
          <a:xfrm>
            <a:off x="2971800" y="1676400"/>
            <a:ext cx="517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98" name="Textfeld 97"/>
          <p:cNvSpPr txBox="1"/>
          <p:nvPr/>
        </p:nvSpPr>
        <p:spPr>
          <a:xfrm>
            <a:off x="5266393" y="1676400"/>
            <a:ext cx="5004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 </a:t>
            </a:r>
            <a:r>
              <a:rPr lang="de-DE" dirty="0" err="1" smtClean="0"/>
              <a:t>iin</a:t>
            </a:r>
            <a:endParaRPr lang="de-DE" dirty="0"/>
          </a:p>
        </p:txBody>
      </p:sp>
      <p:sp>
        <p:nvSpPr>
          <p:cNvPr id="99" name="Textfeld 98"/>
          <p:cNvSpPr txBox="1"/>
          <p:nvPr/>
        </p:nvSpPr>
        <p:spPr>
          <a:xfrm>
            <a:off x="2961460" y="3685401"/>
            <a:ext cx="5437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00" name="Textfeld 99"/>
          <p:cNvSpPr txBox="1"/>
          <p:nvPr/>
        </p:nvSpPr>
        <p:spPr>
          <a:xfrm>
            <a:off x="5257800" y="3657600"/>
            <a:ext cx="474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 </a:t>
            </a:r>
            <a:r>
              <a:rPr lang="de-DE" dirty="0" err="1"/>
              <a:t>i</a:t>
            </a:r>
            <a:r>
              <a:rPr lang="de-DE" dirty="0" err="1" smtClean="0"/>
              <a:t>in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9670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/>
              <a:t>Ain </a:t>
            </a:r>
            <a:r>
              <a:rPr lang="de-DE" altLang="de-DE" sz="2000" dirty="0" smtClean="0"/>
              <a:t>– Berechnung 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Ain </a:t>
            </a:r>
            <a:r>
              <a:rPr lang="de-DE" sz="1400" dirty="0" smtClean="0"/>
              <a:t>(Berechnung) </a:t>
            </a:r>
            <a:endParaRPr lang="de-DE" sz="1400" dirty="0"/>
          </a:p>
        </p:txBody>
      </p: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505200" y="2590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8" name="Gerade Verbindung 57"/>
          <p:cNvCxnSpPr/>
          <p:nvPr/>
        </p:nvCxnSpPr>
        <p:spPr bwMode="auto">
          <a:xfrm>
            <a:off x="2743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194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194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1336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286000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429000" y="259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505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Ellipse 86"/>
          <p:cNvSpPr/>
          <p:nvPr/>
        </p:nvSpPr>
        <p:spPr bwMode="auto">
          <a:xfrm>
            <a:off x="40386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>
            <a:endCxn id="87" idx="0"/>
          </p:cNvCxnSpPr>
          <p:nvPr/>
        </p:nvCxnSpPr>
        <p:spPr bwMode="auto">
          <a:xfrm>
            <a:off x="42672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2672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Rechteck 97"/>
          <p:cNvSpPr/>
          <p:nvPr/>
        </p:nvSpPr>
        <p:spPr bwMode="auto">
          <a:xfrm rot="5400000">
            <a:off x="45720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657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2672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41148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Textfeld 105"/>
          <p:cNvSpPr txBox="1"/>
          <p:nvPr/>
        </p:nvSpPr>
        <p:spPr>
          <a:xfrm>
            <a:off x="4237544" y="2667000"/>
            <a:ext cx="628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sp>
        <p:nvSpPr>
          <p:cNvPr id="107" name="Ellipse 106"/>
          <p:cNvSpPr/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4448512" y="2209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3654658"/>
              </p:ext>
            </p:extLst>
          </p:nvPr>
        </p:nvGraphicFramePr>
        <p:xfrm>
          <a:off x="5291138" y="4038600"/>
          <a:ext cx="20415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801" name="Formel" r:id="rId4" imgW="1498320" imgH="431640" progId="Equation.3">
                  <p:embed/>
                </p:oleObj>
              </mc:Choice>
              <mc:Fallback>
                <p:oleObj name="Formel" r:id="rId4" imgW="1498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4038600"/>
                        <a:ext cx="20415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" name="Gerade Verbindung mit Pfeil 54"/>
          <p:cNvCxnSpPr/>
          <p:nvPr/>
        </p:nvCxnSpPr>
        <p:spPr bwMode="auto">
          <a:xfrm flipV="1">
            <a:off x="32004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 flipV="1">
            <a:off x="3429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feld 61"/>
          <p:cNvSpPr txBox="1"/>
          <p:nvPr/>
        </p:nvSpPr>
        <p:spPr>
          <a:xfrm>
            <a:off x="2972568" y="3124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3294256" y="31242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048000" y="1752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9718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Ellipse 56"/>
          <p:cNvSpPr/>
          <p:nvPr/>
        </p:nvSpPr>
        <p:spPr bwMode="auto">
          <a:xfrm>
            <a:off x="6553200" y="3886200"/>
            <a:ext cx="533400" cy="533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286000" y="29718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5334000" y="25908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Ellipse 77"/>
          <p:cNvSpPr/>
          <p:nvPr/>
        </p:nvSpPr>
        <p:spPr bwMode="auto">
          <a:xfrm>
            <a:off x="2209800" y="28956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 bwMode="auto">
          <a:xfrm flipH="1">
            <a:off x="5410200" y="3429000"/>
            <a:ext cx="1828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5562600" y="3200400"/>
            <a:ext cx="3253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Der Ausgang muss  kurzgeschlossen werden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7774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/>
              <a:t>Ain </a:t>
            </a:r>
            <a:r>
              <a:rPr lang="de-DE" altLang="de-DE" sz="2000" dirty="0" smtClean="0"/>
              <a:t>– Berechnung 2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Ain (Berechnung) </a:t>
            </a:r>
            <a:r>
              <a:rPr lang="de-DE" sz="1400" dirty="0" smtClean="0"/>
              <a:t>- vereinfacht</a:t>
            </a:r>
            <a:endParaRPr lang="de-DE" sz="1400" dirty="0"/>
          </a:p>
        </p:txBody>
      </p: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8" name="Gerade Verbindung 57"/>
          <p:cNvCxnSpPr/>
          <p:nvPr/>
        </p:nvCxnSpPr>
        <p:spPr bwMode="auto">
          <a:xfrm>
            <a:off x="2743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194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194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1336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286000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sp>
        <p:nvSpPr>
          <p:cNvPr id="107" name="Ellipse 106"/>
          <p:cNvSpPr/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2951701"/>
              </p:ext>
            </p:extLst>
          </p:nvPr>
        </p:nvGraphicFramePr>
        <p:xfrm>
          <a:off x="5291138" y="4038600"/>
          <a:ext cx="20415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95" name="Formel" r:id="rId4" imgW="1498320" imgH="431640" progId="Equation.3">
                  <p:embed/>
                </p:oleObj>
              </mc:Choice>
              <mc:Fallback>
                <p:oleObj name="Formel" r:id="rId4" imgW="1498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4038600"/>
                        <a:ext cx="20415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" name="Gerade Verbindung mit Pfeil 54"/>
          <p:cNvCxnSpPr/>
          <p:nvPr/>
        </p:nvCxnSpPr>
        <p:spPr bwMode="auto">
          <a:xfrm flipV="1">
            <a:off x="32004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feld 61"/>
          <p:cNvSpPr txBox="1"/>
          <p:nvPr/>
        </p:nvSpPr>
        <p:spPr>
          <a:xfrm>
            <a:off x="2972568" y="3124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cxnSp>
        <p:nvCxnSpPr>
          <p:cNvPr id="75" name="Gerade Verbindung 74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048000" y="1752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9718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Ellipse 56"/>
          <p:cNvSpPr/>
          <p:nvPr/>
        </p:nvSpPr>
        <p:spPr bwMode="auto">
          <a:xfrm>
            <a:off x="6553200" y="3886200"/>
            <a:ext cx="533400" cy="533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286000" y="29718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5334000" y="25908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Ellipse 77"/>
          <p:cNvSpPr/>
          <p:nvPr/>
        </p:nvSpPr>
        <p:spPr bwMode="auto">
          <a:xfrm>
            <a:off x="2209800" y="28956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9" name="Gerade Verbindung 78"/>
          <p:cNvCxnSpPr/>
          <p:nvPr/>
        </p:nvCxnSpPr>
        <p:spPr bwMode="auto">
          <a:xfrm>
            <a:off x="51816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80" name="Objek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5011221"/>
              </p:ext>
            </p:extLst>
          </p:nvPr>
        </p:nvGraphicFramePr>
        <p:xfrm>
          <a:off x="7010400" y="4724400"/>
          <a:ext cx="13843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96" name="Formel" r:id="rId6" imgW="1015920" imgH="431640" progId="Equation.3">
                  <p:embed/>
                </p:oleObj>
              </mc:Choice>
              <mc:Fallback>
                <p:oleObj name="Formel" r:id="rId6" imgW="1015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4724400"/>
                        <a:ext cx="138430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k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381697"/>
              </p:ext>
            </p:extLst>
          </p:nvPr>
        </p:nvGraphicFramePr>
        <p:xfrm>
          <a:off x="5162550" y="4724400"/>
          <a:ext cx="15748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97" name="Formel" r:id="rId8" imgW="1155600" imgH="431640" progId="Equation.3">
                  <p:embed/>
                </p:oleObj>
              </mc:Choice>
              <mc:Fallback>
                <p:oleObj name="Formel" r:id="rId8" imgW="1155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2550" y="4724400"/>
                        <a:ext cx="157480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3733800" y="2819400"/>
            <a:ext cx="12907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Spannungsteiler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3341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Leerlaufverstärkung</a:t>
            </a:r>
            <a:r>
              <a:rPr lang="de-DE" altLang="de-DE" sz="2000" dirty="0"/>
              <a:t> </a:t>
            </a:r>
            <a:r>
              <a:rPr lang="de-DE" altLang="de-DE" sz="2000" dirty="0" smtClean="0"/>
              <a:t>– Berechnung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Open </a:t>
            </a:r>
            <a:r>
              <a:rPr lang="de-DE" sz="1400" dirty="0" err="1" smtClean="0"/>
              <a:t>loop</a:t>
            </a:r>
            <a:r>
              <a:rPr lang="de-DE" sz="1400" dirty="0" smtClean="0"/>
              <a:t> </a:t>
            </a:r>
            <a:r>
              <a:rPr lang="de-DE" sz="1400" dirty="0" err="1" smtClean="0"/>
              <a:t>gain</a:t>
            </a:r>
            <a:r>
              <a:rPr lang="de-DE" sz="1400" dirty="0"/>
              <a:t> (Berechnung) </a:t>
            </a:r>
          </a:p>
        </p:txBody>
      </p: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505200" y="2590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8" name="Gerade Verbindung 57"/>
          <p:cNvCxnSpPr/>
          <p:nvPr/>
        </p:nvCxnSpPr>
        <p:spPr bwMode="auto">
          <a:xfrm>
            <a:off x="2743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194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194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1336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286000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429000" y="259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505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Ellipse 86"/>
          <p:cNvSpPr/>
          <p:nvPr/>
        </p:nvSpPr>
        <p:spPr bwMode="auto">
          <a:xfrm>
            <a:off x="40386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>
            <a:endCxn id="87" idx="0"/>
          </p:cNvCxnSpPr>
          <p:nvPr/>
        </p:nvCxnSpPr>
        <p:spPr bwMode="auto">
          <a:xfrm>
            <a:off x="42672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2672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Rechteck 97"/>
          <p:cNvSpPr/>
          <p:nvPr/>
        </p:nvSpPr>
        <p:spPr bwMode="auto">
          <a:xfrm rot="5400000">
            <a:off x="45720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657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2672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41148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Textfeld 105"/>
          <p:cNvSpPr txBox="1"/>
          <p:nvPr/>
        </p:nvSpPr>
        <p:spPr>
          <a:xfrm>
            <a:off x="4237544" y="2667000"/>
            <a:ext cx="628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sp>
        <p:nvSpPr>
          <p:cNvPr id="107" name="Ellipse 106"/>
          <p:cNvSpPr/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4448512" y="2209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0893753"/>
              </p:ext>
            </p:extLst>
          </p:nvPr>
        </p:nvGraphicFramePr>
        <p:xfrm>
          <a:off x="5291138" y="4038600"/>
          <a:ext cx="20415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93" name="Formel" r:id="rId4" imgW="1498320" imgH="431640" progId="Equation.3">
                  <p:embed/>
                </p:oleObj>
              </mc:Choice>
              <mc:Fallback>
                <p:oleObj name="Formel" r:id="rId4" imgW="1498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4038600"/>
                        <a:ext cx="20415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" name="Gerade Verbindung mit Pfeil 54"/>
          <p:cNvCxnSpPr/>
          <p:nvPr/>
        </p:nvCxnSpPr>
        <p:spPr bwMode="auto">
          <a:xfrm flipV="1">
            <a:off x="32004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 flipV="1">
            <a:off x="3429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feld 61"/>
          <p:cNvSpPr txBox="1"/>
          <p:nvPr/>
        </p:nvSpPr>
        <p:spPr>
          <a:xfrm>
            <a:off x="2972568" y="3124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3294256" y="31242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048000" y="1752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9718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Ellipse 56"/>
          <p:cNvSpPr/>
          <p:nvPr/>
        </p:nvSpPr>
        <p:spPr bwMode="auto">
          <a:xfrm>
            <a:off x="6858000" y="3886200"/>
            <a:ext cx="533400" cy="533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429000" y="29718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133600" y="25908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Ellipse 77"/>
          <p:cNvSpPr/>
          <p:nvPr/>
        </p:nvSpPr>
        <p:spPr bwMode="auto">
          <a:xfrm>
            <a:off x="3352800" y="28956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2170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Leerlaufverstärkung</a:t>
            </a:r>
            <a:r>
              <a:rPr lang="de-DE" altLang="de-DE" sz="2000" dirty="0"/>
              <a:t> – </a:t>
            </a:r>
            <a:r>
              <a:rPr lang="de-DE" altLang="de-DE" sz="2000" dirty="0" smtClean="0"/>
              <a:t>Berechnung 2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Open </a:t>
            </a:r>
            <a:r>
              <a:rPr lang="de-DE" sz="1400" dirty="0" err="1"/>
              <a:t>loop</a:t>
            </a:r>
            <a:r>
              <a:rPr lang="de-DE" sz="1400" dirty="0"/>
              <a:t> </a:t>
            </a:r>
            <a:r>
              <a:rPr lang="de-DE" sz="1400" dirty="0" err="1"/>
              <a:t>gain</a:t>
            </a:r>
            <a:r>
              <a:rPr lang="de-DE" sz="1400" dirty="0"/>
              <a:t> (Berechnung) </a:t>
            </a:r>
          </a:p>
        </p:txBody>
      </p: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505200" y="2590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8" name="Gerade Verbindung 57"/>
          <p:cNvCxnSpPr/>
          <p:nvPr/>
        </p:nvCxnSpPr>
        <p:spPr bwMode="auto">
          <a:xfrm>
            <a:off x="2743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194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194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1336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286000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429000" y="259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505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Ellipse 86"/>
          <p:cNvSpPr/>
          <p:nvPr/>
        </p:nvSpPr>
        <p:spPr bwMode="auto">
          <a:xfrm>
            <a:off x="40386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>
            <a:endCxn id="87" idx="0"/>
          </p:cNvCxnSpPr>
          <p:nvPr/>
        </p:nvCxnSpPr>
        <p:spPr bwMode="auto">
          <a:xfrm>
            <a:off x="42672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2672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Rechteck 97"/>
          <p:cNvSpPr/>
          <p:nvPr/>
        </p:nvSpPr>
        <p:spPr bwMode="auto">
          <a:xfrm rot="5400000">
            <a:off x="45720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657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2672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41148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Textfeld 105"/>
          <p:cNvSpPr txBox="1"/>
          <p:nvPr/>
        </p:nvSpPr>
        <p:spPr>
          <a:xfrm>
            <a:off x="4237544" y="2667000"/>
            <a:ext cx="628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sp>
        <p:nvSpPr>
          <p:cNvPr id="107" name="Ellipse 106"/>
          <p:cNvSpPr/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4448512" y="2209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4530695"/>
              </p:ext>
            </p:extLst>
          </p:nvPr>
        </p:nvGraphicFramePr>
        <p:xfrm>
          <a:off x="5291138" y="4038600"/>
          <a:ext cx="20415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05" name="Formel" r:id="rId4" imgW="1498320" imgH="431640" progId="Equation.3">
                  <p:embed/>
                </p:oleObj>
              </mc:Choice>
              <mc:Fallback>
                <p:oleObj name="Formel" r:id="rId4" imgW="1498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4038600"/>
                        <a:ext cx="20415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1" name="Gerade Verbindung mit Pfeil 60"/>
          <p:cNvCxnSpPr/>
          <p:nvPr/>
        </p:nvCxnSpPr>
        <p:spPr bwMode="auto">
          <a:xfrm flipV="1">
            <a:off x="3429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Textfeld 64"/>
          <p:cNvSpPr txBox="1"/>
          <p:nvPr/>
        </p:nvSpPr>
        <p:spPr>
          <a:xfrm>
            <a:off x="3294256" y="31242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048000" y="1752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9718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Ellipse 56"/>
          <p:cNvSpPr/>
          <p:nvPr/>
        </p:nvSpPr>
        <p:spPr bwMode="auto">
          <a:xfrm>
            <a:off x="6858000" y="3886200"/>
            <a:ext cx="533400" cy="533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429000" y="29718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8" name="Ellipse 77"/>
          <p:cNvSpPr/>
          <p:nvPr/>
        </p:nvSpPr>
        <p:spPr bwMode="auto">
          <a:xfrm>
            <a:off x="3352800" y="28956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2133600" y="25908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1981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3202215"/>
              </p:ext>
            </p:extLst>
          </p:nvPr>
        </p:nvGraphicFramePr>
        <p:xfrm>
          <a:off x="3429000" y="4724400"/>
          <a:ext cx="259715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06" name="Formel" r:id="rId6" imgW="1904760" imgH="431640" progId="Equation.3">
                  <p:embed/>
                </p:oleObj>
              </mc:Choice>
              <mc:Fallback>
                <p:oleObj name="Formel" r:id="rId6" imgW="1904760" imgH="431640" progId="Equation.3">
                  <p:embed/>
                  <p:pic>
                    <p:nvPicPr>
                      <p:cNvPr id="0" name="Objek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724400"/>
                        <a:ext cx="259715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k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552586"/>
              </p:ext>
            </p:extLst>
          </p:nvPr>
        </p:nvGraphicFramePr>
        <p:xfrm>
          <a:off x="6327775" y="4724400"/>
          <a:ext cx="22860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07" name="Formel" r:id="rId8" imgW="1676160" imgH="431640" progId="Equation.3">
                  <p:embed/>
                </p:oleObj>
              </mc:Choice>
              <mc:Fallback>
                <p:oleObj name="Formel" r:id="rId8" imgW="1676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7775" y="4724400"/>
                        <a:ext cx="228600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kt 8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2792425"/>
              </p:ext>
            </p:extLst>
          </p:nvPr>
        </p:nvGraphicFramePr>
        <p:xfrm>
          <a:off x="3621088" y="5853113"/>
          <a:ext cx="174942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08" name="Formel" r:id="rId10" imgW="1282680" imgH="228600" progId="Equation.3">
                  <p:embed/>
                </p:oleObj>
              </mc:Choice>
              <mc:Fallback>
                <p:oleObj name="Formel" r:id="rId10" imgW="12826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1088" y="5853113"/>
                        <a:ext cx="1749425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2057400" y="4191000"/>
            <a:ext cx="23322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Verstärker und Spannungsteiler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4209167" y="6172200"/>
            <a:ext cx="42771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dirty="0" smtClean="0"/>
              <a:t>Es ist leicht die Rechnung zu vereinfachen</a:t>
            </a:r>
          </a:p>
          <a:p>
            <a:pPr algn="l"/>
            <a:r>
              <a:rPr lang="de-DE" dirty="0" smtClean="0"/>
              <a:t>In Summen können kleinere Größen vernachlässigt werden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038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Feed </a:t>
            </a:r>
            <a:r>
              <a:rPr lang="de-DE" sz="2000" dirty="0" err="1"/>
              <a:t>forward</a:t>
            </a:r>
            <a:r>
              <a:rPr lang="de-DE" altLang="de-DE" sz="2000" dirty="0" smtClean="0"/>
              <a:t> </a:t>
            </a:r>
            <a:r>
              <a:rPr lang="de-DE" altLang="de-DE" sz="2000" dirty="0"/>
              <a:t>– Berechnung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Feed </a:t>
            </a:r>
            <a:r>
              <a:rPr lang="de-DE" sz="1400" dirty="0" err="1"/>
              <a:t>forward</a:t>
            </a:r>
            <a:r>
              <a:rPr lang="de-DE" sz="1400" dirty="0"/>
              <a:t> (Berechnung) </a:t>
            </a:r>
          </a:p>
        </p:txBody>
      </p: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505200" y="2590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8" name="Gerade Verbindung 57"/>
          <p:cNvCxnSpPr/>
          <p:nvPr/>
        </p:nvCxnSpPr>
        <p:spPr bwMode="auto">
          <a:xfrm>
            <a:off x="2743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194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194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1336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286000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429000" y="259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505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Ellipse 86"/>
          <p:cNvSpPr/>
          <p:nvPr/>
        </p:nvSpPr>
        <p:spPr bwMode="auto">
          <a:xfrm>
            <a:off x="40386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>
            <a:endCxn id="87" idx="0"/>
          </p:cNvCxnSpPr>
          <p:nvPr/>
        </p:nvCxnSpPr>
        <p:spPr bwMode="auto">
          <a:xfrm>
            <a:off x="42672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2672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Rechteck 97"/>
          <p:cNvSpPr/>
          <p:nvPr/>
        </p:nvSpPr>
        <p:spPr bwMode="auto">
          <a:xfrm rot="5400000">
            <a:off x="45720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657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2672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41148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Textfeld 105"/>
          <p:cNvSpPr txBox="1"/>
          <p:nvPr/>
        </p:nvSpPr>
        <p:spPr>
          <a:xfrm>
            <a:off x="4237544" y="2667000"/>
            <a:ext cx="628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sp>
        <p:nvSpPr>
          <p:cNvPr id="107" name="Ellipse 106"/>
          <p:cNvSpPr/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4448512" y="2209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6741367"/>
              </p:ext>
            </p:extLst>
          </p:nvPr>
        </p:nvGraphicFramePr>
        <p:xfrm>
          <a:off x="5291138" y="4038600"/>
          <a:ext cx="20415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917" name="Formel" r:id="rId4" imgW="1498320" imgH="431640" progId="Equation.3">
                  <p:embed/>
                </p:oleObj>
              </mc:Choice>
              <mc:Fallback>
                <p:oleObj name="Formel" r:id="rId4" imgW="1498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4038600"/>
                        <a:ext cx="20415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" name="Gerade Verbindung mit Pfeil 54"/>
          <p:cNvCxnSpPr/>
          <p:nvPr/>
        </p:nvCxnSpPr>
        <p:spPr bwMode="auto">
          <a:xfrm flipV="1">
            <a:off x="32004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 flipV="1">
            <a:off x="3429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feld 61"/>
          <p:cNvSpPr txBox="1"/>
          <p:nvPr/>
        </p:nvSpPr>
        <p:spPr>
          <a:xfrm>
            <a:off x="2972568" y="3124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3294256" y="31242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048000" y="1752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9718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Ellipse 56"/>
          <p:cNvSpPr/>
          <p:nvPr/>
        </p:nvSpPr>
        <p:spPr bwMode="auto">
          <a:xfrm>
            <a:off x="6096000" y="3886200"/>
            <a:ext cx="533400" cy="533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286000" y="2971800"/>
            <a:ext cx="3505200" cy="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3505200" y="25908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Ellipse 11"/>
          <p:cNvSpPr/>
          <p:nvPr/>
        </p:nvSpPr>
        <p:spPr bwMode="auto">
          <a:xfrm>
            <a:off x="2209800" y="28956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 bwMode="auto">
          <a:xfrm flipV="1">
            <a:off x="3505200" y="39624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1295400" y="4419600"/>
            <a:ext cx="21975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Verstärker wird ausgeschaltet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4553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Feed </a:t>
            </a:r>
            <a:r>
              <a:rPr lang="de-DE" sz="2000" dirty="0" err="1"/>
              <a:t>forward</a:t>
            </a:r>
            <a:r>
              <a:rPr lang="de-DE" altLang="de-DE" sz="2000" dirty="0"/>
              <a:t> – </a:t>
            </a:r>
            <a:r>
              <a:rPr lang="de-DE" altLang="de-DE" sz="2000" dirty="0" smtClean="0"/>
              <a:t>Berechnung 2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Feed </a:t>
            </a:r>
            <a:r>
              <a:rPr lang="de-DE" sz="1400" dirty="0" err="1"/>
              <a:t>forward</a:t>
            </a:r>
            <a:r>
              <a:rPr lang="de-DE" sz="1400" dirty="0"/>
              <a:t> (Berechnung) </a:t>
            </a:r>
          </a:p>
        </p:txBody>
      </p: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505200" y="2590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8" name="Gerade Verbindung 57"/>
          <p:cNvCxnSpPr/>
          <p:nvPr/>
        </p:nvCxnSpPr>
        <p:spPr bwMode="auto">
          <a:xfrm>
            <a:off x="2743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194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194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1336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286000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429000" y="259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505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4267200" y="2590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2672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Rechteck 97"/>
          <p:cNvSpPr/>
          <p:nvPr/>
        </p:nvSpPr>
        <p:spPr bwMode="auto">
          <a:xfrm rot="5400000">
            <a:off x="45720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657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2672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41148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Ellipse 106"/>
          <p:cNvSpPr/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4448512" y="2209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1585343"/>
              </p:ext>
            </p:extLst>
          </p:nvPr>
        </p:nvGraphicFramePr>
        <p:xfrm>
          <a:off x="5291138" y="4038600"/>
          <a:ext cx="20415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22" name="Formel" r:id="rId4" imgW="1498320" imgH="431640" progId="Equation.3">
                  <p:embed/>
                </p:oleObj>
              </mc:Choice>
              <mc:Fallback>
                <p:oleObj name="Formel" r:id="rId4" imgW="1498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4038600"/>
                        <a:ext cx="20415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" name="Gerade Verbindung mit Pfeil 54"/>
          <p:cNvCxnSpPr/>
          <p:nvPr/>
        </p:nvCxnSpPr>
        <p:spPr bwMode="auto">
          <a:xfrm flipV="1">
            <a:off x="32004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feld 61"/>
          <p:cNvSpPr txBox="1"/>
          <p:nvPr/>
        </p:nvSpPr>
        <p:spPr>
          <a:xfrm>
            <a:off x="2972568" y="3124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048000" y="1752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9718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Ellipse 56"/>
          <p:cNvSpPr/>
          <p:nvPr/>
        </p:nvSpPr>
        <p:spPr bwMode="auto">
          <a:xfrm>
            <a:off x="6096000" y="3886200"/>
            <a:ext cx="533400" cy="533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2286000" y="2971800"/>
            <a:ext cx="3505200" cy="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3505200" y="25908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Ellipse 11"/>
          <p:cNvSpPr/>
          <p:nvPr/>
        </p:nvSpPr>
        <p:spPr bwMode="auto">
          <a:xfrm>
            <a:off x="2209800" y="28956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9074025"/>
              </p:ext>
            </p:extLst>
          </p:nvPr>
        </p:nvGraphicFramePr>
        <p:xfrm>
          <a:off x="3608388" y="4724400"/>
          <a:ext cx="22352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23" name="Formel" r:id="rId6" imgW="1638000" imgH="431640" progId="Equation.3">
                  <p:embed/>
                </p:oleObj>
              </mc:Choice>
              <mc:Fallback>
                <p:oleObj name="Formel" r:id="rId6" imgW="1638000" imgH="431640" progId="Equation.3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8388" y="4724400"/>
                        <a:ext cx="223520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9207660"/>
              </p:ext>
            </p:extLst>
          </p:nvPr>
        </p:nvGraphicFramePr>
        <p:xfrm>
          <a:off x="3665538" y="5854700"/>
          <a:ext cx="1662112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24" name="Formel" r:id="rId8" imgW="1218960" imgH="228600" progId="Equation.3">
                  <p:embed/>
                </p:oleObj>
              </mc:Choice>
              <mc:Fallback>
                <p:oleObj name="Formel" r:id="rId8" imgW="1218960" imgH="228600" progId="Equation.3">
                  <p:embed/>
                  <p:pic>
                    <p:nvPicPr>
                      <p:cNvPr id="0" name="Objek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5538" y="5854700"/>
                        <a:ext cx="1662112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k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9288112"/>
              </p:ext>
            </p:extLst>
          </p:nvPr>
        </p:nvGraphicFramePr>
        <p:xfrm>
          <a:off x="6526213" y="4724400"/>
          <a:ext cx="1973262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125" name="Formel" r:id="rId10" imgW="1447560" imgH="431640" progId="Equation.3">
                  <p:embed/>
                </p:oleObj>
              </mc:Choice>
              <mc:Fallback>
                <p:oleObj name="Formel" r:id="rId10" imgW="1447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26213" y="4724400"/>
                        <a:ext cx="1973262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0246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 smtClean="0"/>
              <a:t>Schleifenverstärkung – Berechnung </a:t>
            </a:r>
            <a:r>
              <a:rPr lang="de-DE" altLang="de-DE" sz="2000" dirty="0" smtClean="0"/>
              <a:t> 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Schleifenverstärkung (</a:t>
            </a:r>
            <a:r>
              <a:rPr lang="de-DE" sz="1400" dirty="0" err="1" smtClean="0"/>
              <a:t>beta</a:t>
            </a:r>
            <a:r>
              <a:rPr lang="de-DE" sz="1400" dirty="0" smtClean="0"/>
              <a:t> A</a:t>
            </a:r>
            <a:r>
              <a:rPr lang="de-DE" sz="1400" dirty="0"/>
              <a:t>) (Berechnung) </a:t>
            </a:r>
          </a:p>
        </p:txBody>
      </p: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505200" y="2590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8" name="Gerade Verbindung 57"/>
          <p:cNvCxnSpPr/>
          <p:nvPr/>
        </p:nvCxnSpPr>
        <p:spPr bwMode="auto">
          <a:xfrm>
            <a:off x="2743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194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194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1336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286000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3429000" y="259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505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Ellipse 86"/>
          <p:cNvSpPr/>
          <p:nvPr/>
        </p:nvSpPr>
        <p:spPr bwMode="auto">
          <a:xfrm>
            <a:off x="40386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>
            <a:endCxn id="87" idx="0"/>
          </p:cNvCxnSpPr>
          <p:nvPr/>
        </p:nvCxnSpPr>
        <p:spPr bwMode="auto">
          <a:xfrm>
            <a:off x="42672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2672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Rechteck 97"/>
          <p:cNvSpPr/>
          <p:nvPr/>
        </p:nvSpPr>
        <p:spPr bwMode="auto">
          <a:xfrm rot="5400000">
            <a:off x="45720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657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2672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41148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Textfeld 105"/>
          <p:cNvSpPr txBox="1"/>
          <p:nvPr/>
        </p:nvSpPr>
        <p:spPr>
          <a:xfrm>
            <a:off x="4237544" y="2667000"/>
            <a:ext cx="628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sp>
        <p:nvSpPr>
          <p:cNvPr id="107" name="Ellipse 106"/>
          <p:cNvSpPr/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4448512" y="2209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8308936"/>
              </p:ext>
            </p:extLst>
          </p:nvPr>
        </p:nvGraphicFramePr>
        <p:xfrm>
          <a:off x="5291138" y="4038600"/>
          <a:ext cx="20415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4" name="Formel" r:id="rId4" imgW="1498320" imgH="431640" progId="Equation.3">
                  <p:embed/>
                </p:oleObj>
              </mc:Choice>
              <mc:Fallback>
                <p:oleObj name="Formel" r:id="rId4" imgW="1498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4038600"/>
                        <a:ext cx="20415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" name="Gerade Verbindung mit Pfeil 54"/>
          <p:cNvCxnSpPr/>
          <p:nvPr/>
        </p:nvCxnSpPr>
        <p:spPr bwMode="auto">
          <a:xfrm flipV="1">
            <a:off x="32004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 flipV="1">
            <a:off x="3429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feld 61"/>
          <p:cNvSpPr txBox="1"/>
          <p:nvPr/>
        </p:nvSpPr>
        <p:spPr>
          <a:xfrm>
            <a:off x="2972568" y="3124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3294256" y="31242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048000" y="1752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9718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Ellipse 56"/>
          <p:cNvSpPr/>
          <p:nvPr/>
        </p:nvSpPr>
        <p:spPr bwMode="auto">
          <a:xfrm>
            <a:off x="6629400" y="4191000"/>
            <a:ext cx="533400" cy="533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429000" y="29718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2133600" y="25908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mit Pfeil 78"/>
          <p:cNvCxnSpPr/>
          <p:nvPr/>
        </p:nvCxnSpPr>
        <p:spPr bwMode="auto">
          <a:xfrm flipV="1">
            <a:off x="5105400" y="19812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mit Pfeil 79"/>
          <p:cNvCxnSpPr/>
          <p:nvPr/>
        </p:nvCxnSpPr>
        <p:spPr bwMode="auto">
          <a:xfrm>
            <a:off x="3200400" y="19812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mit Pfeil 80"/>
          <p:cNvCxnSpPr/>
          <p:nvPr/>
        </p:nvCxnSpPr>
        <p:spPr bwMode="auto">
          <a:xfrm>
            <a:off x="3200400" y="19812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Ellipse 81"/>
          <p:cNvSpPr/>
          <p:nvPr/>
        </p:nvSpPr>
        <p:spPr bwMode="auto">
          <a:xfrm>
            <a:off x="3352800" y="28956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6675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Schleifenverstärkung – Berechnung </a:t>
            </a:r>
            <a:r>
              <a:rPr lang="de-DE" sz="2000" dirty="0" smtClean="0"/>
              <a:t>2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Schleifenverstärkung (</a:t>
            </a:r>
            <a:r>
              <a:rPr lang="de-DE" sz="1400" dirty="0" err="1"/>
              <a:t>beta</a:t>
            </a:r>
            <a:r>
              <a:rPr lang="de-DE" sz="1400" dirty="0"/>
              <a:t> A) (Berechnung) </a:t>
            </a:r>
          </a:p>
        </p:txBody>
      </p: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505200" y="2590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58" name="Gerade Verbindung 57"/>
          <p:cNvCxnSpPr/>
          <p:nvPr/>
        </p:nvCxnSpPr>
        <p:spPr bwMode="auto">
          <a:xfrm>
            <a:off x="27432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19400" y="2438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19400" y="2590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133600" y="2590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286000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3429000" y="2590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505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Ellipse 86"/>
          <p:cNvSpPr/>
          <p:nvPr/>
        </p:nvSpPr>
        <p:spPr bwMode="auto">
          <a:xfrm>
            <a:off x="40386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>
            <a:endCxn id="87" idx="0"/>
          </p:cNvCxnSpPr>
          <p:nvPr/>
        </p:nvCxnSpPr>
        <p:spPr bwMode="auto">
          <a:xfrm>
            <a:off x="42672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2672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Rechteck 97"/>
          <p:cNvSpPr/>
          <p:nvPr/>
        </p:nvSpPr>
        <p:spPr bwMode="auto">
          <a:xfrm rot="5400000">
            <a:off x="45720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9" name="Gerade Verbindung 98"/>
          <p:cNvCxnSpPr/>
          <p:nvPr/>
        </p:nvCxnSpPr>
        <p:spPr bwMode="auto">
          <a:xfrm>
            <a:off x="3657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42672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>
            <a:off x="41148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Textfeld 105"/>
          <p:cNvSpPr txBox="1"/>
          <p:nvPr/>
        </p:nvSpPr>
        <p:spPr>
          <a:xfrm>
            <a:off x="4237544" y="2667000"/>
            <a:ext cx="6282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sp>
        <p:nvSpPr>
          <p:cNvPr id="107" name="Ellipse 106"/>
          <p:cNvSpPr/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9" name="Textfeld 108"/>
          <p:cNvSpPr txBox="1"/>
          <p:nvPr/>
        </p:nvSpPr>
        <p:spPr>
          <a:xfrm>
            <a:off x="4448512" y="2209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8478927"/>
              </p:ext>
            </p:extLst>
          </p:nvPr>
        </p:nvGraphicFramePr>
        <p:xfrm>
          <a:off x="5291138" y="4038600"/>
          <a:ext cx="20415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90" name="Formel" r:id="rId4" imgW="1498320" imgH="431640" progId="Equation.3">
                  <p:embed/>
                </p:oleObj>
              </mc:Choice>
              <mc:Fallback>
                <p:oleObj name="Formel" r:id="rId4" imgW="1498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4038600"/>
                        <a:ext cx="20415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" name="Gerade Verbindung mit Pfeil 54"/>
          <p:cNvCxnSpPr/>
          <p:nvPr/>
        </p:nvCxnSpPr>
        <p:spPr bwMode="auto">
          <a:xfrm flipV="1">
            <a:off x="32004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mit Pfeil 60"/>
          <p:cNvCxnSpPr/>
          <p:nvPr/>
        </p:nvCxnSpPr>
        <p:spPr bwMode="auto">
          <a:xfrm flipV="1">
            <a:off x="3429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feld 61"/>
          <p:cNvSpPr txBox="1"/>
          <p:nvPr/>
        </p:nvSpPr>
        <p:spPr>
          <a:xfrm>
            <a:off x="2972568" y="3124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3294256" y="3124200"/>
            <a:ext cx="4395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r>
              <a:rPr lang="de-DE" dirty="0" smtClean="0"/>
              <a:t>*</a:t>
            </a:r>
            <a:endParaRPr lang="de-DE" dirty="0"/>
          </a:p>
        </p:txBody>
      </p:sp>
      <p:cxnSp>
        <p:nvCxnSpPr>
          <p:cNvPr id="9" name="Gerade Verbindung 8"/>
          <p:cNvCxnSpPr/>
          <p:nvPr/>
        </p:nvCxnSpPr>
        <p:spPr bwMode="auto">
          <a:xfrm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3276600" y="2514600"/>
            <a:ext cx="762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048000" y="1752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9718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Ellipse 56"/>
          <p:cNvSpPr/>
          <p:nvPr/>
        </p:nvSpPr>
        <p:spPr bwMode="auto">
          <a:xfrm>
            <a:off x="6629400" y="4191000"/>
            <a:ext cx="533400" cy="533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3429000" y="29718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mit Pfeil 78"/>
          <p:cNvCxnSpPr/>
          <p:nvPr/>
        </p:nvCxnSpPr>
        <p:spPr bwMode="auto">
          <a:xfrm flipV="1">
            <a:off x="5105400" y="19812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mit Pfeil 79"/>
          <p:cNvCxnSpPr/>
          <p:nvPr/>
        </p:nvCxnSpPr>
        <p:spPr bwMode="auto">
          <a:xfrm>
            <a:off x="3200400" y="1981200"/>
            <a:ext cx="1905000" cy="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mit Pfeil 80"/>
          <p:cNvCxnSpPr/>
          <p:nvPr/>
        </p:nvCxnSpPr>
        <p:spPr bwMode="auto">
          <a:xfrm>
            <a:off x="3200400" y="19812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Ellipse 81"/>
          <p:cNvSpPr/>
          <p:nvPr/>
        </p:nvSpPr>
        <p:spPr bwMode="auto">
          <a:xfrm>
            <a:off x="3352800" y="2895600"/>
            <a:ext cx="152400" cy="15240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2133600" y="25908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1981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80462"/>
              </p:ext>
            </p:extLst>
          </p:nvPr>
        </p:nvGraphicFramePr>
        <p:xfrm>
          <a:off x="3462338" y="4724400"/>
          <a:ext cx="2528887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91" name="Formel" r:id="rId6" imgW="1854000" imgH="431640" progId="Equation.3">
                  <p:embed/>
                </p:oleObj>
              </mc:Choice>
              <mc:Fallback>
                <p:oleObj name="Formel" r:id="rId6" imgW="1854000" imgH="431640" progId="Equation.3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2338" y="4724400"/>
                        <a:ext cx="2528887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kt 8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2342741"/>
              </p:ext>
            </p:extLst>
          </p:nvPr>
        </p:nvGraphicFramePr>
        <p:xfrm>
          <a:off x="6403975" y="4724400"/>
          <a:ext cx="221615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92" name="Formel" r:id="rId8" imgW="1625400" imgH="431640" progId="Equation.3">
                  <p:embed/>
                </p:oleObj>
              </mc:Choice>
              <mc:Fallback>
                <p:oleObj name="Formel" r:id="rId8" imgW="1625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3975" y="4724400"/>
                        <a:ext cx="221615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" name="Objekt 8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622203"/>
              </p:ext>
            </p:extLst>
          </p:nvPr>
        </p:nvGraphicFramePr>
        <p:xfrm>
          <a:off x="3297238" y="5638800"/>
          <a:ext cx="2630487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93" name="Formel" r:id="rId10" imgW="1930320" imgH="431640" progId="Equation.3">
                  <p:embed/>
                </p:oleObj>
              </mc:Choice>
              <mc:Fallback>
                <p:oleObj name="Formel" r:id="rId10" imgW="1930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238" y="5638800"/>
                        <a:ext cx="2630487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363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 </a:t>
            </a:r>
            <a:r>
              <a:rPr lang="de-DE" altLang="de-DE" sz="2000" dirty="0" smtClean="0"/>
              <a:t>Verstärkung mit Rückkopplung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Zu Schluss: Verstärkung </a:t>
            </a:r>
            <a:r>
              <a:rPr lang="de-DE" sz="1400" dirty="0"/>
              <a:t>mit </a:t>
            </a:r>
            <a:r>
              <a:rPr lang="de-DE" sz="1400" dirty="0" smtClean="0"/>
              <a:t>Rückkopplung</a:t>
            </a:r>
          </a:p>
          <a:p>
            <a:pPr eaLnBrk="1" hangingPunct="1"/>
            <a:r>
              <a:rPr lang="de-DE" sz="1400" dirty="0" smtClean="0"/>
              <a:t>Annahme: </a:t>
            </a:r>
            <a:r>
              <a:rPr lang="de-DE" sz="1400" dirty="0" err="1" smtClean="0"/>
              <a:t>Rout</a:t>
            </a:r>
            <a:r>
              <a:rPr lang="de-DE" sz="1400" dirty="0" smtClean="0"/>
              <a:t> </a:t>
            </a:r>
            <a:r>
              <a:rPr lang="de-DE" sz="1400" dirty="0"/>
              <a:t>= </a:t>
            </a:r>
            <a:r>
              <a:rPr lang="de-DE" sz="1400" dirty="0" smtClean="0"/>
              <a:t>0</a:t>
            </a:r>
            <a:endParaRPr lang="de-DE" sz="1400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4750074"/>
              </p:ext>
            </p:extLst>
          </p:nvPr>
        </p:nvGraphicFramePr>
        <p:xfrm>
          <a:off x="5291138" y="4038600"/>
          <a:ext cx="20415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84" name="Formel" r:id="rId4" imgW="1498320" imgH="431640" progId="Equation.3">
                  <p:embed/>
                </p:oleObj>
              </mc:Choice>
              <mc:Fallback>
                <p:oleObj name="Formel" r:id="rId4" imgW="14983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4038600"/>
                        <a:ext cx="20415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9" name="Gerade Verbindung 68"/>
          <p:cNvCxnSpPr/>
          <p:nvPr/>
        </p:nvCxnSpPr>
        <p:spPr bwMode="auto">
          <a:xfrm>
            <a:off x="28956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6" name="Gruppieren 85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90" name="Gerade Verbindung 89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4" name="Gruppieren 93"/>
          <p:cNvGrpSpPr/>
          <p:nvPr/>
        </p:nvGrpSpPr>
        <p:grpSpPr>
          <a:xfrm>
            <a:off x="2133600" y="2438400"/>
            <a:ext cx="1371600" cy="304800"/>
            <a:chOff x="3657600" y="1143000"/>
            <a:chExt cx="1371600" cy="304800"/>
          </a:xfrm>
        </p:grpSpPr>
        <p:cxnSp>
          <p:nvCxnSpPr>
            <p:cNvPr id="95" name="Gerade Verbindung 94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Gerade Verbindung 107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0" name="Textfeld 109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cxnSp>
        <p:nvCxnSpPr>
          <p:cNvPr id="111" name="Gerade Verbindung 110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mit Pfeil 111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mit Pfeil 112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Textfeld 113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15" name="Textfeld 114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116" name="Gerade Verbindung 115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3505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Ellipse 118"/>
          <p:cNvSpPr/>
          <p:nvPr/>
        </p:nvSpPr>
        <p:spPr bwMode="auto">
          <a:xfrm>
            <a:off x="40386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0" name="Gerade Verbindung 119"/>
          <p:cNvCxnSpPr>
            <a:endCxn id="119" idx="0"/>
          </p:cNvCxnSpPr>
          <p:nvPr/>
        </p:nvCxnSpPr>
        <p:spPr bwMode="auto">
          <a:xfrm>
            <a:off x="42672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42672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Rechteck 122"/>
          <p:cNvSpPr/>
          <p:nvPr/>
        </p:nvSpPr>
        <p:spPr bwMode="auto">
          <a:xfrm rot="5400000">
            <a:off x="45720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4" name="Gerade Verbindung 123"/>
          <p:cNvCxnSpPr/>
          <p:nvPr/>
        </p:nvCxnSpPr>
        <p:spPr bwMode="auto">
          <a:xfrm>
            <a:off x="3657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42672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1148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feld 129"/>
          <p:cNvSpPr txBox="1"/>
          <p:nvPr/>
        </p:nvSpPr>
        <p:spPr>
          <a:xfrm>
            <a:off x="4267200" y="26670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31" name="Ellipse 130"/>
          <p:cNvSpPr/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2" name="Textfeld 131"/>
          <p:cNvSpPr txBox="1"/>
          <p:nvPr/>
        </p:nvSpPr>
        <p:spPr>
          <a:xfrm>
            <a:off x="4448512" y="2209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3048000" y="1752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" name="Ellipse 135"/>
          <p:cNvSpPr/>
          <p:nvPr/>
        </p:nvSpPr>
        <p:spPr bwMode="auto">
          <a:xfrm>
            <a:off x="29718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2362200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2144692"/>
              </p:ext>
            </p:extLst>
          </p:nvPr>
        </p:nvGraphicFramePr>
        <p:xfrm>
          <a:off x="152400" y="5486400"/>
          <a:ext cx="1627187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85" name="Formel" r:id="rId6" imgW="1193760" imgH="431640" progId="Equation.3">
                  <p:embed/>
                </p:oleObj>
              </mc:Choice>
              <mc:Fallback>
                <p:oleObj name="Formel" r:id="rId6" imgW="1193760" imgH="431640" progId="Equation.3">
                  <p:embed/>
                  <p:pic>
                    <p:nvPicPr>
                      <p:cNvPr id="0" name="Objekt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486400"/>
                        <a:ext cx="1627187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1698141"/>
              </p:ext>
            </p:extLst>
          </p:nvPr>
        </p:nvGraphicFramePr>
        <p:xfrm>
          <a:off x="152400" y="5029200"/>
          <a:ext cx="657225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86" name="Formel" r:id="rId8" imgW="482400" imgH="177480" progId="Equation.3">
                  <p:embed/>
                </p:oleObj>
              </mc:Choice>
              <mc:Fallback>
                <p:oleObj name="Formel" r:id="rId8" imgW="482400" imgH="177480" progId="Equation.3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5029200"/>
                        <a:ext cx="657225" cy="241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5333982"/>
              </p:ext>
            </p:extLst>
          </p:nvPr>
        </p:nvGraphicFramePr>
        <p:xfrm>
          <a:off x="152400" y="4419600"/>
          <a:ext cx="83185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87" name="Formel" r:id="rId10" imgW="609480" imgH="228600" progId="Equation.3">
                  <p:embed/>
                </p:oleObj>
              </mc:Choice>
              <mc:Fallback>
                <p:oleObj name="Formel" r:id="rId10" imgW="609480" imgH="228600" progId="Equation.3">
                  <p:embed/>
                  <p:pic>
                    <p:nvPicPr>
                      <p:cNvPr id="0" name="Objek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419600"/>
                        <a:ext cx="83185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6076113"/>
              </p:ext>
            </p:extLst>
          </p:nvPr>
        </p:nvGraphicFramePr>
        <p:xfrm>
          <a:off x="152400" y="3733800"/>
          <a:ext cx="13843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88" name="Formel" r:id="rId12" imgW="1015920" imgH="431640" progId="Equation.3">
                  <p:embed/>
                </p:oleObj>
              </mc:Choice>
              <mc:Fallback>
                <p:oleObj name="Formel" r:id="rId12" imgW="1015920" imgH="431640" progId="Equation.3">
                  <p:embed/>
                  <p:pic>
                    <p:nvPicPr>
                      <p:cNvPr id="0" name="Objek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733800"/>
                        <a:ext cx="138430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8" name="Objekt 1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36104"/>
              </p:ext>
            </p:extLst>
          </p:nvPr>
        </p:nvGraphicFramePr>
        <p:xfrm>
          <a:off x="3657600" y="5257800"/>
          <a:ext cx="37195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89" name="Formel" r:id="rId14" imgW="2730240" imgH="838080" progId="Equation.3">
                  <p:embed/>
                </p:oleObj>
              </mc:Choice>
              <mc:Fallback>
                <p:oleObj name="Formel" r:id="rId14" imgW="273024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257800"/>
                        <a:ext cx="3719513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Gerade Verbindung mit Pfeil 11"/>
          <p:cNvCxnSpPr/>
          <p:nvPr/>
        </p:nvCxnSpPr>
        <p:spPr bwMode="auto">
          <a:xfrm flipH="1">
            <a:off x="1905000" y="4343400"/>
            <a:ext cx="2743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mit Pfeil 13"/>
          <p:cNvCxnSpPr/>
          <p:nvPr/>
        </p:nvCxnSpPr>
        <p:spPr bwMode="auto">
          <a:xfrm>
            <a:off x="762000" y="1600200"/>
            <a:ext cx="0" cy="1981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>
            <a:off x="1981200" y="5867400"/>
            <a:ext cx="1447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feld 2"/>
          <p:cNvSpPr txBox="1"/>
          <p:nvPr/>
        </p:nvSpPr>
        <p:spPr>
          <a:xfrm>
            <a:off x="-22301" y="1752600"/>
            <a:ext cx="27655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Ergebnisse aus den vorherigen Folien</a:t>
            </a:r>
            <a:endParaRPr lang="de-DE" dirty="0"/>
          </a:p>
        </p:txBody>
      </p:sp>
      <p:sp>
        <p:nvSpPr>
          <p:cNvPr id="57" name="Textfeld 56"/>
          <p:cNvSpPr txBox="1"/>
          <p:nvPr/>
        </p:nvSpPr>
        <p:spPr>
          <a:xfrm>
            <a:off x="6452441" y="3657600"/>
            <a:ext cx="16337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Die „wichtige“ Formel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8532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/>
              <a:t>Verstärkung mit </a:t>
            </a:r>
            <a:r>
              <a:rPr lang="de-DE" altLang="de-DE" sz="2000" dirty="0" smtClean="0"/>
              <a:t>Rückkopplung 2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Übliche Annahme |</a:t>
            </a:r>
            <a:r>
              <a:rPr lang="de-DE" sz="1400" dirty="0" err="1"/>
              <a:t>betaA</a:t>
            </a:r>
            <a:r>
              <a:rPr lang="de-DE" sz="1400" dirty="0"/>
              <a:t>| &gt;&gt; 1</a:t>
            </a: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185166"/>
              </p:ext>
            </p:extLst>
          </p:nvPr>
        </p:nvGraphicFramePr>
        <p:xfrm>
          <a:off x="4608513" y="4038600"/>
          <a:ext cx="3408362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88" name="Formel" r:id="rId4" imgW="2501640" imgH="431640" progId="Equation.3">
                  <p:embed/>
                </p:oleObj>
              </mc:Choice>
              <mc:Fallback>
                <p:oleObj name="Formel" r:id="rId4" imgW="25016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8513" y="4038600"/>
                        <a:ext cx="3408362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9" name="Gerade Verbindung 68"/>
          <p:cNvCxnSpPr/>
          <p:nvPr/>
        </p:nvCxnSpPr>
        <p:spPr bwMode="auto">
          <a:xfrm>
            <a:off x="28956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6" name="Gruppieren 85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90" name="Gerade Verbindung 89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4" name="Gruppieren 93"/>
          <p:cNvGrpSpPr/>
          <p:nvPr/>
        </p:nvGrpSpPr>
        <p:grpSpPr>
          <a:xfrm>
            <a:off x="2133600" y="2438400"/>
            <a:ext cx="1371600" cy="304800"/>
            <a:chOff x="3657600" y="1143000"/>
            <a:chExt cx="1371600" cy="304800"/>
          </a:xfrm>
        </p:grpSpPr>
        <p:cxnSp>
          <p:nvCxnSpPr>
            <p:cNvPr id="95" name="Gerade Verbindung 94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Gerade Verbindung 107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0" name="Textfeld 109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cxnSp>
        <p:nvCxnSpPr>
          <p:cNvPr id="111" name="Gerade Verbindung 110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mit Pfeil 111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mit Pfeil 112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Textfeld 113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15" name="Textfeld 114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116" name="Gerade Verbindung 115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3505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Ellipse 118"/>
          <p:cNvSpPr/>
          <p:nvPr/>
        </p:nvSpPr>
        <p:spPr bwMode="auto">
          <a:xfrm>
            <a:off x="40386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0" name="Gerade Verbindung 119"/>
          <p:cNvCxnSpPr>
            <a:endCxn id="119" idx="0"/>
          </p:cNvCxnSpPr>
          <p:nvPr/>
        </p:nvCxnSpPr>
        <p:spPr bwMode="auto">
          <a:xfrm>
            <a:off x="42672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42672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Rechteck 122"/>
          <p:cNvSpPr/>
          <p:nvPr/>
        </p:nvSpPr>
        <p:spPr bwMode="auto">
          <a:xfrm rot="5400000">
            <a:off x="45720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4" name="Gerade Verbindung 123"/>
          <p:cNvCxnSpPr/>
          <p:nvPr/>
        </p:nvCxnSpPr>
        <p:spPr bwMode="auto">
          <a:xfrm>
            <a:off x="3657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42672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1148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feld 129"/>
          <p:cNvSpPr txBox="1"/>
          <p:nvPr/>
        </p:nvSpPr>
        <p:spPr>
          <a:xfrm>
            <a:off x="4267200" y="26670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31" name="Ellipse 130"/>
          <p:cNvSpPr/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2" name="Textfeld 131"/>
          <p:cNvSpPr txBox="1"/>
          <p:nvPr/>
        </p:nvSpPr>
        <p:spPr>
          <a:xfrm>
            <a:off x="4448512" y="2209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3048000" y="1752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" name="Ellipse 135"/>
          <p:cNvSpPr/>
          <p:nvPr/>
        </p:nvSpPr>
        <p:spPr bwMode="auto">
          <a:xfrm>
            <a:off x="29718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2362200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graphicFrame>
        <p:nvGraphicFramePr>
          <p:cNvPr id="138" name="Objekt 1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5235984"/>
              </p:ext>
            </p:extLst>
          </p:nvPr>
        </p:nvGraphicFramePr>
        <p:xfrm>
          <a:off x="4732338" y="5257800"/>
          <a:ext cx="249078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089" name="Formel" r:id="rId6" imgW="1828800" imgH="838080" progId="Equation.3">
                  <p:embed/>
                </p:oleObj>
              </mc:Choice>
              <mc:Fallback>
                <p:oleObj name="Formel" r:id="rId6" imgW="182880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2338" y="5257800"/>
                        <a:ext cx="2490787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Gerade Verbindung mit Pfeil 3"/>
          <p:cNvCxnSpPr/>
          <p:nvPr/>
        </p:nvCxnSpPr>
        <p:spPr bwMode="auto">
          <a:xfrm flipV="1">
            <a:off x="6019800" y="4267200"/>
            <a:ext cx="3810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mit Pfeil 48"/>
          <p:cNvCxnSpPr/>
          <p:nvPr/>
        </p:nvCxnSpPr>
        <p:spPr bwMode="auto">
          <a:xfrm rot="10800000" flipV="1">
            <a:off x="5105400" y="5867400"/>
            <a:ext cx="3810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49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4047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AC-DC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AC DC</a:t>
            </a:r>
            <a:endParaRPr lang="de-DE" sz="1400" dirty="0"/>
          </a:p>
        </p:txBody>
      </p:sp>
      <p:grpSp>
        <p:nvGrpSpPr>
          <p:cNvPr id="9" name="Gruppieren 8"/>
          <p:cNvGrpSpPr/>
          <p:nvPr/>
        </p:nvGrpSpPr>
        <p:grpSpPr>
          <a:xfrm>
            <a:off x="1219200" y="2895600"/>
            <a:ext cx="5025571" cy="1003850"/>
            <a:chOff x="1146629" y="2863822"/>
            <a:chExt cx="2431142" cy="1003850"/>
          </a:xfrm>
        </p:grpSpPr>
        <p:sp>
          <p:nvSpPr>
            <p:cNvPr id="3" name="Freihandform 2"/>
            <p:cNvSpPr/>
            <p:nvPr/>
          </p:nvSpPr>
          <p:spPr bwMode="auto">
            <a:xfrm>
              <a:off x="1146629" y="2863822"/>
              <a:ext cx="301171" cy="940294"/>
            </a:xfrm>
            <a:custGeom>
              <a:avLst/>
              <a:gdLst>
                <a:gd name="connsiteX0" fmla="*/ 0 w 261257"/>
                <a:gd name="connsiteY0" fmla="*/ 518007 h 940294"/>
                <a:gd name="connsiteX1" fmla="*/ 58057 w 261257"/>
                <a:gd name="connsiteY1" fmla="*/ 10007 h 940294"/>
                <a:gd name="connsiteX2" fmla="*/ 188685 w 261257"/>
                <a:gd name="connsiteY2" fmla="*/ 924407 h 940294"/>
                <a:gd name="connsiteX3" fmla="*/ 261257 w 261257"/>
                <a:gd name="connsiteY3" fmla="*/ 503492 h 94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1257" h="940294">
                  <a:moveTo>
                    <a:pt x="0" y="518007"/>
                  </a:moveTo>
                  <a:cubicBezTo>
                    <a:pt x="13305" y="230140"/>
                    <a:pt x="26610" y="-57726"/>
                    <a:pt x="58057" y="10007"/>
                  </a:cubicBezTo>
                  <a:cubicBezTo>
                    <a:pt x="89504" y="77740"/>
                    <a:pt x="154818" y="842160"/>
                    <a:pt x="188685" y="924407"/>
                  </a:cubicBezTo>
                  <a:cubicBezTo>
                    <a:pt x="222552" y="1006654"/>
                    <a:pt x="241904" y="755073"/>
                    <a:pt x="261257" y="503492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5" name="Freihandform 44"/>
            <p:cNvSpPr/>
            <p:nvPr/>
          </p:nvSpPr>
          <p:spPr bwMode="auto">
            <a:xfrm>
              <a:off x="1447800" y="2895600"/>
              <a:ext cx="304800" cy="940294"/>
            </a:xfrm>
            <a:custGeom>
              <a:avLst/>
              <a:gdLst>
                <a:gd name="connsiteX0" fmla="*/ 0 w 261257"/>
                <a:gd name="connsiteY0" fmla="*/ 518007 h 940294"/>
                <a:gd name="connsiteX1" fmla="*/ 58057 w 261257"/>
                <a:gd name="connsiteY1" fmla="*/ 10007 h 940294"/>
                <a:gd name="connsiteX2" fmla="*/ 188685 w 261257"/>
                <a:gd name="connsiteY2" fmla="*/ 924407 h 940294"/>
                <a:gd name="connsiteX3" fmla="*/ 261257 w 261257"/>
                <a:gd name="connsiteY3" fmla="*/ 503492 h 94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1257" h="940294">
                  <a:moveTo>
                    <a:pt x="0" y="518007"/>
                  </a:moveTo>
                  <a:cubicBezTo>
                    <a:pt x="13305" y="230140"/>
                    <a:pt x="26610" y="-57726"/>
                    <a:pt x="58057" y="10007"/>
                  </a:cubicBezTo>
                  <a:cubicBezTo>
                    <a:pt x="89504" y="77740"/>
                    <a:pt x="154818" y="842160"/>
                    <a:pt x="188685" y="924407"/>
                  </a:cubicBezTo>
                  <a:cubicBezTo>
                    <a:pt x="222552" y="1006654"/>
                    <a:pt x="241904" y="755073"/>
                    <a:pt x="261257" y="503492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7" name="Freihandform 46"/>
            <p:cNvSpPr/>
            <p:nvPr/>
          </p:nvSpPr>
          <p:spPr bwMode="auto">
            <a:xfrm>
              <a:off x="1756229" y="2863822"/>
              <a:ext cx="301171" cy="940294"/>
            </a:xfrm>
            <a:custGeom>
              <a:avLst/>
              <a:gdLst>
                <a:gd name="connsiteX0" fmla="*/ 0 w 261257"/>
                <a:gd name="connsiteY0" fmla="*/ 518007 h 940294"/>
                <a:gd name="connsiteX1" fmla="*/ 58057 w 261257"/>
                <a:gd name="connsiteY1" fmla="*/ 10007 h 940294"/>
                <a:gd name="connsiteX2" fmla="*/ 188685 w 261257"/>
                <a:gd name="connsiteY2" fmla="*/ 924407 h 940294"/>
                <a:gd name="connsiteX3" fmla="*/ 261257 w 261257"/>
                <a:gd name="connsiteY3" fmla="*/ 503492 h 94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1257" h="940294">
                  <a:moveTo>
                    <a:pt x="0" y="518007"/>
                  </a:moveTo>
                  <a:cubicBezTo>
                    <a:pt x="13305" y="230140"/>
                    <a:pt x="26610" y="-57726"/>
                    <a:pt x="58057" y="10007"/>
                  </a:cubicBezTo>
                  <a:cubicBezTo>
                    <a:pt x="89504" y="77740"/>
                    <a:pt x="154818" y="842160"/>
                    <a:pt x="188685" y="924407"/>
                  </a:cubicBezTo>
                  <a:cubicBezTo>
                    <a:pt x="222552" y="1006654"/>
                    <a:pt x="241904" y="755073"/>
                    <a:pt x="261257" y="503492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1" name="Freihandform 50"/>
            <p:cNvSpPr/>
            <p:nvPr/>
          </p:nvSpPr>
          <p:spPr bwMode="auto">
            <a:xfrm>
              <a:off x="2057400" y="2895600"/>
              <a:ext cx="304800" cy="940294"/>
            </a:xfrm>
            <a:custGeom>
              <a:avLst/>
              <a:gdLst>
                <a:gd name="connsiteX0" fmla="*/ 0 w 261257"/>
                <a:gd name="connsiteY0" fmla="*/ 518007 h 940294"/>
                <a:gd name="connsiteX1" fmla="*/ 58057 w 261257"/>
                <a:gd name="connsiteY1" fmla="*/ 10007 h 940294"/>
                <a:gd name="connsiteX2" fmla="*/ 188685 w 261257"/>
                <a:gd name="connsiteY2" fmla="*/ 924407 h 940294"/>
                <a:gd name="connsiteX3" fmla="*/ 261257 w 261257"/>
                <a:gd name="connsiteY3" fmla="*/ 503492 h 94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1257" h="940294">
                  <a:moveTo>
                    <a:pt x="0" y="518007"/>
                  </a:moveTo>
                  <a:cubicBezTo>
                    <a:pt x="13305" y="230140"/>
                    <a:pt x="26610" y="-57726"/>
                    <a:pt x="58057" y="10007"/>
                  </a:cubicBezTo>
                  <a:cubicBezTo>
                    <a:pt x="89504" y="77740"/>
                    <a:pt x="154818" y="842160"/>
                    <a:pt x="188685" y="924407"/>
                  </a:cubicBezTo>
                  <a:cubicBezTo>
                    <a:pt x="222552" y="1006654"/>
                    <a:pt x="241904" y="755073"/>
                    <a:pt x="261257" y="503492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2" name="Freihandform 51"/>
            <p:cNvSpPr/>
            <p:nvPr/>
          </p:nvSpPr>
          <p:spPr bwMode="auto">
            <a:xfrm>
              <a:off x="2362200" y="2895600"/>
              <a:ext cx="301171" cy="940294"/>
            </a:xfrm>
            <a:custGeom>
              <a:avLst/>
              <a:gdLst>
                <a:gd name="connsiteX0" fmla="*/ 0 w 261257"/>
                <a:gd name="connsiteY0" fmla="*/ 518007 h 940294"/>
                <a:gd name="connsiteX1" fmla="*/ 58057 w 261257"/>
                <a:gd name="connsiteY1" fmla="*/ 10007 h 940294"/>
                <a:gd name="connsiteX2" fmla="*/ 188685 w 261257"/>
                <a:gd name="connsiteY2" fmla="*/ 924407 h 940294"/>
                <a:gd name="connsiteX3" fmla="*/ 261257 w 261257"/>
                <a:gd name="connsiteY3" fmla="*/ 503492 h 94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1257" h="940294">
                  <a:moveTo>
                    <a:pt x="0" y="518007"/>
                  </a:moveTo>
                  <a:cubicBezTo>
                    <a:pt x="13305" y="230140"/>
                    <a:pt x="26610" y="-57726"/>
                    <a:pt x="58057" y="10007"/>
                  </a:cubicBezTo>
                  <a:cubicBezTo>
                    <a:pt x="89504" y="77740"/>
                    <a:pt x="154818" y="842160"/>
                    <a:pt x="188685" y="924407"/>
                  </a:cubicBezTo>
                  <a:cubicBezTo>
                    <a:pt x="222552" y="1006654"/>
                    <a:pt x="241904" y="755073"/>
                    <a:pt x="261257" y="503492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3" name="Freihandform 52"/>
            <p:cNvSpPr/>
            <p:nvPr/>
          </p:nvSpPr>
          <p:spPr bwMode="auto">
            <a:xfrm>
              <a:off x="2663370" y="2927378"/>
              <a:ext cx="308429" cy="940294"/>
            </a:xfrm>
            <a:custGeom>
              <a:avLst/>
              <a:gdLst>
                <a:gd name="connsiteX0" fmla="*/ 0 w 261257"/>
                <a:gd name="connsiteY0" fmla="*/ 518007 h 940294"/>
                <a:gd name="connsiteX1" fmla="*/ 58057 w 261257"/>
                <a:gd name="connsiteY1" fmla="*/ 10007 h 940294"/>
                <a:gd name="connsiteX2" fmla="*/ 188685 w 261257"/>
                <a:gd name="connsiteY2" fmla="*/ 924407 h 940294"/>
                <a:gd name="connsiteX3" fmla="*/ 261257 w 261257"/>
                <a:gd name="connsiteY3" fmla="*/ 503492 h 94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1257" h="940294">
                  <a:moveTo>
                    <a:pt x="0" y="518007"/>
                  </a:moveTo>
                  <a:cubicBezTo>
                    <a:pt x="13305" y="230140"/>
                    <a:pt x="26610" y="-57726"/>
                    <a:pt x="58057" y="10007"/>
                  </a:cubicBezTo>
                  <a:cubicBezTo>
                    <a:pt x="89504" y="77740"/>
                    <a:pt x="154818" y="842160"/>
                    <a:pt x="188685" y="924407"/>
                  </a:cubicBezTo>
                  <a:cubicBezTo>
                    <a:pt x="222552" y="1006654"/>
                    <a:pt x="241904" y="755073"/>
                    <a:pt x="261257" y="503492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4" name="Freihandform 53"/>
            <p:cNvSpPr/>
            <p:nvPr/>
          </p:nvSpPr>
          <p:spPr bwMode="auto">
            <a:xfrm>
              <a:off x="2971800" y="2895600"/>
              <a:ext cx="301171" cy="940294"/>
            </a:xfrm>
            <a:custGeom>
              <a:avLst/>
              <a:gdLst>
                <a:gd name="connsiteX0" fmla="*/ 0 w 261257"/>
                <a:gd name="connsiteY0" fmla="*/ 518007 h 940294"/>
                <a:gd name="connsiteX1" fmla="*/ 58057 w 261257"/>
                <a:gd name="connsiteY1" fmla="*/ 10007 h 940294"/>
                <a:gd name="connsiteX2" fmla="*/ 188685 w 261257"/>
                <a:gd name="connsiteY2" fmla="*/ 924407 h 940294"/>
                <a:gd name="connsiteX3" fmla="*/ 261257 w 261257"/>
                <a:gd name="connsiteY3" fmla="*/ 503492 h 94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1257" h="940294">
                  <a:moveTo>
                    <a:pt x="0" y="518007"/>
                  </a:moveTo>
                  <a:cubicBezTo>
                    <a:pt x="13305" y="230140"/>
                    <a:pt x="26610" y="-57726"/>
                    <a:pt x="58057" y="10007"/>
                  </a:cubicBezTo>
                  <a:cubicBezTo>
                    <a:pt x="89504" y="77740"/>
                    <a:pt x="154818" y="842160"/>
                    <a:pt x="188685" y="924407"/>
                  </a:cubicBezTo>
                  <a:cubicBezTo>
                    <a:pt x="222552" y="1006654"/>
                    <a:pt x="241904" y="755073"/>
                    <a:pt x="261257" y="503492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55" name="Freihandform 54"/>
            <p:cNvSpPr/>
            <p:nvPr/>
          </p:nvSpPr>
          <p:spPr bwMode="auto">
            <a:xfrm>
              <a:off x="3272971" y="2927378"/>
              <a:ext cx="304800" cy="940294"/>
            </a:xfrm>
            <a:custGeom>
              <a:avLst/>
              <a:gdLst>
                <a:gd name="connsiteX0" fmla="*/ 0 w 261257"/>
                <a:gd name="connsiteY0" fmla="*/ 518007 h 940294"/>
                <a:gd name="connsiteX1" fmla="*/ 58057 w 261257"/>
                <a:gd name="connsiteY1" fmla="*/ 10007 h 940294"/>
                <a:gd name="connsiteX2" fmla="*/ 188685 w 261257"/>
                <a:gd name="connsiteY2" fmla="*/ 924407 h 940294"/>
                <a:gd name="connsiteX3" fmla="*/ 261257 w 261257"/>
                <a:gd name="connsiteY3" fmla="*/ 503492 h 940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1257" h="940294">
                  <a:moveTo>
                    <a:pt x="0" y="518007"/>
                  </a:moveTo>
                  <a:cubicBezTo>
                    <a:pt x="13305" y="230140"/>
                    <a:pt x="26610" y="-57726"/>
                    <a:pt x="58057" y="10007"/>
                  </a:cubicBezTo>
                  <a:cubicBezTo>
                    <a:pt x="89504" y="77740"/>
                    <a:pt x="154818" y="842160"/>
                    <a:pt x="188685" y="924407"/>
                  </a:cubicBezTo>
                  <a:cubicBezTo>
                    <a:pt x="222552" y="1006654"/>
                    <a:pt x="241904" y="755073"/>
                    <a:pt x="261257" y="503492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" name="Gerade Verbindung 6"/>
          <p:cNvCxnSpPr/>
          <p:nvPr/>
        </p:nvCxnSpPr>
        <p:spPr bwMode="auto">
          <a:xfrm>
            <a:off x="838200" y="3429000"/>
            <a:ext cx="5943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mit Pfeil 12"/>
          <p:cNvCxnSpPr/>
          <p:nvPr/>
        </p:nvCxnSpPr>
        <p:spPr bwMode="auto">
          <a:xfrm flipV="1">
            <a:off x="2590800" y="2895600"/>
            <a:ext cx="0" cy="2362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914400" y="5257800"/>
            <a:ext cx="5791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mit Pfeil 55"/>
          <p:cNvCxnSpPr/>
          <p:nvPr/>
        </p:nvCxnSpPr>
        <p:spPr bwMode="auto">
          <a:xfrm flipV="1">
            <a:off x="1371600" y="3429000"/>
            <a:ext cx="0" cy="1828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mit Pfeil 58"/>
          <p:cNvCxnSpPr/>
          <p:nvPr/>
        </p:nvCxnSpPr>
        <p:spPr bwMode="auto">
          <a:xfrm flipV="1">
            <a:off x="3200400" y="28956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4" name="Textfeld 2053"/>
          <p:cNvSpPr txBox="1"/>
          <p:nvPr/>
        </p:nvSpPr>
        <p:spPr>
          <a:xfrm>
            <a:off x="2326306" y="4495800"/>
            <a:ext cx="9348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Großsignal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2895600" y="2590800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AC (Kleinsignal)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970049" y="4191000"/>
            <a:ext cx="12089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DC (Mittelwert)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5486400" y="2209800"/>
            <a:ext cx="27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err="1" smtClean="0">
                <a:latin typeface="+mn-lt"/>
              </a:rPr>
              <a:t>v</a:t>
            </a:r>
            <a:r>
              <a:rPr lang="de-DE" sz="1800" baseline="-25000" dirty="0" err="1" smtClean="0">
                <a:latin typeface="+mn-lt"/>
              </a:rPr>
              <a:t>OUT</a:t>
            </a:r>
            <a:r>
              <a:rPr lang="de-DE" sz="1800" dirty="0" smtClean="0">
                <a:latin typeface="+mn-lt"/>
              </a:rPr>
              <a:t>(t) </a:t>
            </a:r>
            <a:r>
              <a:rPr lang="de-DE" sz="1800" dirty="0">
                <a:latin typeface="+mn-lt"/>
              </a:rPr>
              <a:t>= </a:t>
            </a:r>
            <a:r>
              <a:rPr lang="de-DE" sz="1800" dirty="0" smtClean="0">
                <a:latin typeface="+mn-lt"/>
              </a:rPr>
              <a:t>V</a:t>
            </a:r>
            <a:r>
              <a:rPr lang="de-DE" sz="1800" baseline="-25000" dirty="0" smtClean="0">
                <a:latin typeface="+mn-lt"/>
              </a:rPr>
              <a:t>OUT </a:t>
            </a:r>
            <a:r>
              <a:rPr lang="de-DE" sz="1800" dirty="0">
                <a:latin typeface="+mn-lt"/>
              </a:rPr>
              <a:t>+ A </a:t>
            </a:r>
            <a:r>
              <a:rPr lang="de-DE" sz="1800" dirty="0" smtClean="0">
                <a:latin typeface="+mn-lt"/>
              </a:rPr>
              <a:t>sin(</a:t>
            </a:r>
            <a:r>
              <a:rPr lang="el-GR" sz="1800" dirty="0" smtClean="0">
                <a:latin typeface="+mn-lt"/>
              </a:rPr>
              <a:t>ω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>
                <a:latin typeface="+mn-lt"/>
              </a:rPr>
              <a:t>t)</a:t>
            </a:r>
          </a:p>
        </p:txBody>
      </p:sp>
      <p:sp>
        <p:nvSpPr>
          <p:cNvPr id="68" name="Textfeld 67"/>
          <p:cNvSpPr txBox="1"/>
          <p:nvPr/>
        </p:nvSpPr>
        <p:spPr>
          <a:xfrm>
            <a:off x="6581224" y="2743200"/>
            <a:ext cx="1956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800" dirty="0" smtClean="0">
                <a:latin typeface="+mn-lt"/>
              </a:rPr>
              <a:t>A sin(</a:t>
            </a:r>
            <a:r>
              <a:rPr lang="el-GR" sz="1800" dirty="0" smtClean="0">
                <a:latin typeface="+mn-lt"/>
              </a:rPr>
              <a:t>ω</a:t>
            </a:r>
            <a:r>
              <a:rPr lang="de-DE" sz="1800" dirty="0" smtClean="0">
                <a:latin typeface="+mn-lt"/>
              </a:rPr>
              <a:t> </a:t>
            </a:r>
            <a:r>
              <a:rPr lang="de-DE" sz="1800" dirty="0">
                <a:latin typeface="+mn-lt"/>
              </a:rPr>
              <a:t>t</a:t>
            </a:r>
            <a:r>
              <a:rPr lang="de-DE" sz="1800" dirty="0" smtClean="0">
                <a:latin typeface="+mn-lt"/>
              </a:rPr>
              <a:t>) = </a:t>
            </a:r>
            <a:r>
              <a:rPr lang="de-DE" sz="1800" dirty="0" err="1" smtClean="0">
                <a:latin typeface="+mn-lt"/>
              </a:rPr>
              <a:t>v</a:t>
            </a:r>
            <a:r>
              <a:rPr lang="de-DE" sz="1800" baseline="-25000" dirty="0" err="1" smtClean="0">
                <a:latin typeface="+mn-lt"/>
              </a:rPr>
              <a:t>out</a:t>
            </a:r>
            <a:r>
              <a:rPr lang="de-DE" sz="1800" dirty="0" smtClean="0">
                <a:latin typeface="+mn-lt"/>
              </a:rPr>
              <a:t>(t)</a:t>
            </a:r>
            <a:endParaRPr lang="de-DE" sz="1800" dirty="0">
              <a:latin typeface="+mn-lt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>
            <a:off x="4876800" y="2438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4414938" y="2209800"/>
            <a:ext cx="4988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klein</a:t>
            </a:r>
            <a:endParaRPr lang="de-DE" dirty="0"/>
          </a:p>
        </p:txBody>
      </p:sp>
      <p:cxnSp>
        <p:nvCxnSpPr>
          <p:cNvPr id="8" name="Gerade Verbindung mit Pfeil 7"/>
          <p:cNvCxnSpPr/>
          <p:nvPr/>
        </p:nvCxnSpPr>
        <p:spPr bwMode="auto">
          <a:xfrm>
            <a:off x="5867400" y="16764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Textfeld 27"/>
          <p:cNvSpPr txBox="1"/>
          <p:nvPr/>
        </p:nvSpPr>
        <p:spPr>
          <a:xfrm>
            <a:off x="5287455" y="1676400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Groß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6663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Desensibilisierung</a:t>
            </a:r>
            <a:r>
              <a:rPr lang="de-DE" altLang="de-DE" sz="2000" dirty="0" smtClean="0"/>
              <a:t> 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/>
              <a:t>Verstärkung </a:t>
            </a:r>
            <a:r>
              <a:rPr lang="de-DE" sz="1400" dirty="0" smtClean="0"/>
              <a:t>mit RK (AF) hängt von A </a:t>
            </a:r>
            <a:r>
              <a:rPr lang="de-DE" sz="1400" dirty="0"/>
              <a:t>nicht </a:t>
            </a:r>
            <a:r>
              <a:rPr lang="de-DE" sz="1400" dirty="0" smtClean="0"/>
              <a:t>ab!</a:t>
            </a:r>
          </a:p>
          <a:p>
            <a:pPr eaLnBrk="1" hangingPunct="1"/>
            <a:r>
              <a:rPr lang="de-DE" sz="1400" dirty="0" smtClean="0"/>
              <a:t>Gut denn: A </a:t>
            </a:r>
            <a:r>
              <a:rPr lang="de-DE" sz="1400" dirty="0"/>
              <a:t>ist schwer zu kontrollieren und </a:t>
            </a:r>
            <a:r>
              <a:rPr lang="de-DE" sz="1400" dirty="0" smtClean="0"/>
              <a:t>temperaturinstabil</a:t>
            </a:r>
          </a:p>
          <a:p>
            <a:pPr eaLnBrk="1" hangingPunct="1"/>
            <a:r>
              <a:rPr lang="de-DE" sz="1400" dirty="0"/>
              <a:t>Verstärkung mit RK (AF) hängt </a:t>
            </a:r>
            <a:r>
              <a:rPr lang="de-DE" sz="1400" dirty="0" smtClean="0"/>
              <a:t>nur von passiven Komponenten (C) ab</a:t>
            </a:r>
          </a:p>
          <a:p>
            <a:pPr eaLnBrk="1" hangingPunct="1"/>
            <a:r>
              <a:rPr lang="de-DE" sz="1400" dirty="0" smtClean="0"/>
              <a:t>Passive Komponenten haben bekannte Eigenschaften – insbesondere Kondensatoren</a:t>
            </a:r>
          </a:p>
          <a:p>
            <a:pPr eaLnBrk="1" hangingPunct="1"/>
            <a:r>
              <a:rPr lang="de-DE" sz="1400" dirty="0"/>
              <a:t>Desensibilisierung </a:t>
            </a:r>
            <a:r>
              <a:rPr lang="de-DE" sz="1400" dirty="0" smtClean="0"/>
              <a:t>von Verstärkung</a:t>
            </a:r>
          </a:p>
          <a:p>
            <a:pPr eaLnBrk="1" hangingPunct="1"/>
            <a:r>
              <a:rPr lang="de-DE" sz="1400" dirty="0"/>
              <a:t>Verstärkung mit RK ist reduziert um </a:t>
            </a:r>
            <a:r>
              <a:rPr lang="de-DE" sz="1400" dirty="0" err="1" smtClean="0"/>
              <a:t>betaA</a:t>
            </a:r>
            <a:endParaRPr lang="de-DE" sz="1400" dirty="0" smtClean="0"/>
          </a:p>
          <a:p>
            <a:pPr eaLnBrk="1" hangingPunct="1"/>
            <a:r>
              <a:rPr lang="de-DE" sz="1400" dirty="0" smtClean="0"/>
              <a:t>=&gt; Verstärkung ist kleiner aber stabiler </a:t>
            </a:r>
            <a:endParaRPr lang="de-DE" sz="1400" dirty="0"/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2895600" y="3733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4876800" y="3733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Gleichschenkliges Dreieck 36"/>
          <p:cNvSpPr/>
          <p:nvPr/>
        </p:nvSpPr>
        <p:spPr bwMode="auto">
          <a:xfrm rot="5400000">
            <a:off x="3889248" y="3273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5029200" y="2895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3352800" y="2895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200400" y="373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373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Ellipse 48"/>
          <p:cNvSpPr/>
          <p:nvPr/>
        </p:nvSpPr>
        <p:spPr bwMode="auto">
          <a:xfrm>
            <a:off x="3810000" y="3657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50" name="Gruppieren 49"/>
          <p:cNvGrpSpPr/>
          <p:nvPr/>
        </p:nvGrpSpPr>
        <p:grpSpPr>
          <a:xfrm>
            <a:off x="3657600" y="2743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uppieren 56"/>
          <p:cNvGrpSpPr/>
          <p:nvPr/>
        </p:nvGrpSpPr>
        <p:grpSpPr>
          <a:xfrm>
            <a:off x="2133600" y="3581400"/>
            <a:ext cx="1371600" cy="304800"/>
            <a:chOff x="3657600" y="1143000"/>
            <a:chExt cx="1371600" cy="304800"/>
          </a:xfrm>
        </p:grpSpPr>
        <p:cxnSp>
          <p:nvCxnSpPr>
            <p:cNvPr id="58" name="Gerade Verbindung 57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Gerade Verbindung 6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4343400" y="2590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824209" y="3429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3352800" y="2895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352800" y="2895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3886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3886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3962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3962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>
            <a:off x="228600" y="4953000"/>
            <a:ext cx="1981200" cy="1524000"/>
            <a:chOff x="3276600" y="1447800"/>
            <a:chExt cx="1981200" cy="1524000"/>
          </a:xfrm>
        </p:grpSpPr>
        <p:cxnSp>
          <p:nvCxnSpPr>
            <p:cNvPr id="76" name="Gerade Verbindung 75"/>
            <p:cNvCxnSpPr/>
            <p:nvPr/>
          </p:nvCxnSpPr>
          <p:spPr bwMode="auto">
            <a:xfrm>
              <a:off x="3429000" y="1524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Gerade Verbindung 76"/>
            <p:cNvCxnSpPr/>
            <p:nvPr/>
          </p:nvCxnSpPr>
          <p:spPr bwMode="auto">
            <a:xfrm>
              <a:off x="34290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3429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4953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3276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4800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Ellipse 81"/>
            <p:cNvSpPr/>
            <p:nvPr/>
          </p:nvSpPr>
          <p:spPr bwMode="auto">
            <a:xfrm>
              <a:off x="4267200" y="1828800"/>
              <a:ext cx="457200" cy="457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3" name="Gerade Verbindung 82"/>
            <p:cNvCxnSpPr>
              <a:endCxn id="82" idx="0"/>
            </p:cNvCxnSpPr>
            <p:nvPr/>
          </p:nvCxnSpPr>
          <p:spPr bwMode="auto">
            <a:xfrm>
              <a:off x="44958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44958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44958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4495800" y="15240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Rechteck 89"/>
            <p:cNvSpPr/>
            <p:nvPr/>
          </p:nvSpPr>
          <p:spPr bwMode="auto">
            <a:xfrm rot="5400000">
              <a:off x="4800600" y="1295400"/>
              <a:ext cx="152400" cy="457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1" name="Gerade Verbindung 90"/>
            <p:cNvCxnSpPr/>
            <p:nvPr/>
          </p:nvCxnSpPr>
          <p:spPr bwMode="auto">
            <a:xfrm>
              <a:off x="38862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" name="Rechteck 91"/>
            <p:cNvSpPr/>
            <p:nvPr/>
          </p:nvSpPr>
          <p:spPr bwMode="auto">
            <a:xfrm>
              <a:off x="3810000" y="1828800"/>
              <a:ext cx="152400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3" name="Gerade Verbindung 92"/>
            <p:cNvCxnSpPr/>
            <p:nvPr/>
          </p:nvCxnSpPr>
          <p:spPr bwMode="auto">
            <a:xfrm>
              <a:off x="38862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4" name="Textfeld 93"/>
          <p:cNvSpPr txBox="1"/>
          <p:nvPr/>
        </p:nvSpPr>
        <p:spPr>
          <a:xfrm>
            <a:off x="1447800" y="51054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95" name="Gleichschenkliges Dreieck 94"/>
          <p:cNvSpPr/>
          <p:nvPr/>
        </p:nvSpPr>
        <p:spPr bwMode="auto">
          <a:xfrm rot="5400000">
            <a:off x="228600" y="4114800"/>
            <a:ext cx="2133600" cy="1828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048837"/>
              </p:ext>
            </p:extLst>
          </p:nvPr>
        </p:nvGraphicFramePr>
        <p:xfrm>
          <a:off x="5475288" y="5534025"/>
          <a:ext cx="10033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52" name="Formel" r:id="rId4" imgW="736560" imgH="431640" progId="Equation.3">
                  <p:embed/>
                </p:oleObj>
              </mc:Choice>
              <mc:Fallback>
                <p:oleObj name="Formel" r:id="rId4" imgW="736560" imgH="431640" progId="Equation.3">
                  <p:embed/>
                  <p:pic>
                    <p:nvPicPr>
                      <p:cNvPr id="0" name="Objekt 1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5288" y="5534025"/>
                        <a:ext cx="100330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2002191"/>
              </p:ext>
            </p:extLst>
          </p:nvPr>
        </p:nvGraphicFramePr>
        <p:xfrm>
          <a:off x="7239000" y="6019800"/>
          <a:ext cx="16605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053" name="Formel" r:id="rId6" imgW="1218960" imgH="419040" progId="Equation.3">
                  <p:embed/>
                </p:oleObj>
              </mc:Choice>
              <mc:Fallback>
                <p:oleObj name="Formel" r:id="rId6" imgW="1218960" imgH="419040" progId="Equation.3">
                  <p:embed/>
                  <p:pic>
                    <p:nvPicPr>
                      <p:cNvPr id="0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6019800"/>
                        <a:ext cx="1660525" cy="571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572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 </a:t>
            </a:r>
            <a:r>
              <a:rPr lang="de-DE" altLang="de-DE" sz="2000" dirty="0" smtClean="0"/>
              <a:t>Virtuelle Masse 1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755650"/>
          </a:xfrm>
        </p:spPr>
        <p:txBody>
          <a:bodyPr/>
          <a:lstStyle/>
          <a:p>
            <a:pPr eaLnBrk="1" hangingPunct="1"/>
            <a:r>
              <a:rPr lang="de-DE" sz="1400" dirty="0"/>
              <a:t>Spannung am Eingang des Verstärkers </a:t>
            </a:r>
            <a:r>
              <a:rPr lang="de-DE" sz="1400" dirty="0" smtClean="0"/>
              <a:t>~ 0</a:t>
            </a:r>
          </a:p>
          <a:p>
            <a:pPr eaLnBrk="1" hangingPunct="1"/>
            <a:r>
              <a:rPr lang="de-DE" sz="1400" dirty="0" smtClean="0"/>
              <a:t>Warum: Eingang = Ausgang/A – Annahme </a:t>
            </a:r>
            <a:r>
              <a:rPr lang="de-DE" sz="1400" dirty="0" err="1" smtClean="0"/>
              <a:t>betaA</a:t>
            </a:r>
            <a:r>
              <a:rPr lang="de-DE" sz="1400" dirty="0" smtClean="0"/>
              <a:t> groß </a:t>
            </a:r>
            <a:endParaRPr lang="de-DE" sz="1400" dirty="0"/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2895600" y="2590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Gleichschenkliges Dreieck 36"/>
          <p:cNvSpPr/>
          <p:nvPr/>
        </p:nvSpPr>
        <p:spPr bwMode="auto">
          <a:xfrm rot="5400000">
            <a:off x="38892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Ellipse 48"/>
          <p:cNvSpPr/>
          <p:nvPr/>
        </p:nvSpPr>
        <p:spPr bwMode="auto">
          <a:xfrm>
            <a:off x="38100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uppieren 56"/>
          <p:cNvGrpSpPr/>
          <p:nvPr/>
        </p:nvGrpSpPr>
        <p:grpSpPr>
          <a:xfrm>
            <a:off x="2133600" y="2438400"/>
            <a:ext cx="1371600" cy="304800"/>
            <a:chOff x="3657600" y="1143000"/>
            <a:chExt cx="1371600" cy="304800"/>
          </a:xfrm>
        </p:grpSpPr>
        <p:cxnSp>
          <p:nvCxnSpPr>
            <p:cNvPr id="58" name="Gerade Verbindung 57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Gerade Verbindung 6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824209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>
            <a:off x="228600" y="4953000"/>
            <a:ext cx="1981200" cy="1524000"/>
            <a:chOff x="3276600" y="1447800"/>
            <a:chExt cx="1981200" cy="1524000"/>
          </a:xfrm>
        </p:grpSpPr>
        <p:cxnSp>
          <p:nvCxnSpPr>
            <p:cNvPr id="76" name="Gerade Verbindung 75"/>
            <p:cNvCxnSpPr/>
            <p:nvPr/>
          </p:nvCxnSpPr>
          <p:spPr bwMode="auto">
            <a:xfrm>
              <a:off x="3429000" y="1524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Gerade Verbindung 76"/>
            <p:cNvCxnSpPr/>
            <p:nvPr/>
          </p:nvCxnSpPr>
          <p:spPr bwMode="auto">
            <a:xfrm>
              <a:off x="34290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3429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4953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3276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4800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Ellipse 81"/>
            <p:cNvSpPr/>
            <p:nvPr/>
          </p:nvSpPr>
          <p:spPr bwMode="auto">
            <a:xfrm>
              <a:off x="4267200" y="1828800"/>
              <a:ext cx="457200" cy="457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3" name="Gerade Verbindung 82"/>
            <p:cNvCxnSpPr>
              <a:endCxn id="82" idx="0"/>
            </p:cNvCxnSpPr>
            <p:nvPr/>
          </p:nvCxnSpPr>
          <p:spPr bwMode="auto">
            <a:xfrm>
              <a:off x="44958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44958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44958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4495800" y="15240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Rechteck 89"/>
            <p:cNvSpPr/>
            <p:nvPr/>
          </p:nvSpPr>
          <p:spPr bwMode="auto">
            <a:xfrm rot="5400000">
              <a:off x="4800600" y="1295400"/>
              <a:ext cx="152400" cy="457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1" name="Gerade Verbindung 90"/>
            <p:cNvCxnSpPr/>
            <p:nvPr/>
          </p:nvCxnSpPr>
          <p:spPr bwMode="auto">
            <a:xfrm>
              <a:off x="38862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" name="Rechteck 91"/>
            <p:cNvSpPr/>
            <p:nvPr/>
          </p:nvSpPr>
          <p:spPr bwMode="auto">
            <a:xfrm>
              <a:off x="3810000" y="1828800"/>
              <a:ext cx="152400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3" name="Gerade Verbindung 92"/>
            <p:cNvCxnSpPr/>
            <p:nvPr/>
          </p:nvCxnSpPr>
          <p:spPr bwMode="auto">
            <a:xfrm>
              <a:off x="38862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4" name="Textfeld 93"/>
          <p:cNvSpPr txBox="1"/>
          <p:nvPr/>
        </p:nvSpPr>
        <p:spPr>
          <a:xfrm>
            <a:off x="1447800" y="51054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95" name="Gleichschenkliges Dreieck 94"/>
          <p:cNvSpPr/>
          <p:nvPr/>
        </p:nvSpPr>
        <p:spPr bwMode="auto">
          <a:xfrm rot="5400000">
            <a:off x="228600" y="4114800"/>
            <a:ext cx="2133600" cy="1828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" name="Gerade Verbindung mit Pfeil 3"/>
          <p:cNvCxnSpPr/>
          <p:nvPr/>
        </p:nvCxnSpPr>
        <p:spPr bwMode="auto">
          <a:xfrm flipV="1">
            <a:off x="3657600" y="27432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Textfeld 54"/>
          <p:cNvSpPr txBox="1"/>
          <p:nvPr/>
        </p:nvSpPr>
        <p:spPr>
          <a:xfrm>
            <a:off x="3733800" y="3124200"/>
            <a:ext cx="6644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0</a:t>
            </a:r>
            <a:endParaRPr lang="de-DE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6837780"/>
              </p:ext>
            </p:extLst>
          </p:nvPr>
        </p:nvGraphicFramePr>
        <p:xfrm>
          <a:off x="5410200" y="3886200"/>
          <a:ext cx="31305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73" name="Formel" r:id="rId4" imgW="2298600" imgH="838080" progId="Equation.3">
                  <p:embed/>
                </p:oleObj>
              </mc:Choice>
              <mc:Fallback>
                <p:oleObj name="Formel" r:id="rId4" imgW="2298600" imgH="838080" progId="Equation.3">
                  <p:embed/>
                  <p:pic>
                    <p:nvPicPr>
                      <p:cNvPr id="0" name="Objekt 1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886200"/>
                        <a:ext cx="31305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9668420"/>
              </p:ext>
            </p:extLst>
          </p:nvPr>
        </p:nvGraphicFramePr>
        <p:xfrm>
          <a:off x="2667000" y="3886200"/>
          <a:ext cx="249078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074" name="Formel" r:id="rId6" imgW="1828800" imgH="838080" progId="Equation.3">
                  <p:embed/>
                </p:oleObj>
              </mc:Choice>
              <mc:Fallback>
                <p:oleObj name="Formel" r:id="rId6" imgW="1828800" imgH="838080" progId="Equation.3">
                  <p:embed/>
                  <p:pic>
                    <p:nvPicPr>
                      <p:cNvPr id="0" name="Objekt 1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886200"/>
                        <a:ext cx="2490787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Freihandform 6"/>
          <p:cNvSpPr/>
          <p:nvPr/>
        </p:nvSpPr>
        <p:spPr bwMode="auto">
          <a:xfrm>
            <a:off x="3009797" y="3641229"/>
            <a:ext cx="1585635" cy="1769891"/>
          </a:xfrm>
          <a:custGeom>
            <a:avLst/>
            <a:gdLst>
              <a:gd name="connsiteX0" fmla="*/ 1419328 w 1585635"/>
              <a:gd name="connsiteY0" fmla="*/ 387846 h 1769891"/>
              <a:gd name="connsiteX1" fmla="*/ 1262166 w 1585635"/>
              <a:gd name="connsiteY1" fmla="*/ 59234 h 1769891"/>
              <a:gd name="connsiteX2" fmla="*/ 919266 w 1585635"/>
              <a:gd name="connsiteY2" fmla="*/ 59234 h 1769891"/>
              <a:gd name="connsiteX3" fmla="*/ 533503 w 1585635"/>
              <a:gd name="connsiteY3" fmla="*/ 659309 h 1769891"/>
              <a:gd name="connsiteX4" fmla="*/ 33441 w 1585635"/>
              <a:gd name="connsiteY4" fmla="*/ 973634 h 1769891"/>
              <a:gd name="connsiteX5" fmla="*/ 204891 w 1585635"/>
              <a:gd name="connsiteY5" fmla="*/ 1688009 h 1769891"/>
              <a:gd name="connsiteX6" fmla="*/ 1476478 w 1585635"/>
              <a:gd name="connsiteY6" fmla="*/ 1616571 h 1769891"/>
              <a:gd name="connsiteX7" fmla="*/ 1433616 w 1585635"/>
              <a:gd name="connsiteY7" fmla="*/ 459284 h 1769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85635" h="1769891">
                <a:moveTo>
                  <a:pt x="1419328" y="387846"/>
                </a:moveTo>
                <a:cubicBezTo>
                  <a:pt x="1382419" y="250924"/>
                  <a:pt x="1345510" y="114003"/>
                  <a:pt x="1262166" y="59234"/>
                </a:cubicBezTo>
                <a:cubicBezTo>
                  <a:pt x="1178822" y="4465"/>
                  <a:pt x="1040710" y="-40778"/>
                  <a:pt x="919266" y="59234"/>
                </a:cubicBezTo>
                <a:cubicBezTo>
                  <a:pt x="797822" y="159246"/>
                  <a:pt x="681141" y="506909"/>
                  <a:pt x="533503" y="659309"/>
                </a:cubicBezTo>
                <a:cubicBezTo>
                  <a:pt x="385865" y="811709"/>
                  <a:pt x="88210" y="802184"/>
                  <a:pt x="33441" y="973634"/>
                </a:cubicBezTo>
                <a:cubicBezTo>
                  <a:pt x="-21328" y="1145084"/>
                  <a:pt x="-35615" y="1580853"/>
                  <a:pt x="204891" y="1688009"/>
                </a:cubicBezTo>
                <a:cubicBezTo>
                  <a:pt x="445397" y="1795165"/>
                  <a:pt x="1271691" y="1821358"/>
                  <a:pt x="1476478" y="1616571"/>
                </a:cubicBezTo>
                <a:cubicBezTo>
                  <a:pt x="1681265" y="1411784"/>
                  <a:pt x="1557440" y="935534"/>
                  <a:pt x="1433616" y="45928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>
            <a:off x="4572000" y="3962400"/>
            <a:ext cx="13716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53854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/>
              <a:t>Virtuelle Masse </a:t>
            </a:r>
            <a:r>
              <a:rPr lang="de-DE" altLang="de-DE" sz="2000" dirty="0" smtClean="0"/>
              <a:t>2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Virtuelle Masse</a:t>
            </a:r>
            <a:endParaRPr lang="de-DE" sz="1400" dirty="0"/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2895600" y="2590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Gleichschenkliges Dreieck 36"/>
          <p:cNvSpPr/>
          <p:nvPr/>
        </p:nvSpPr>
        <p:spPr bwMode="auto">
          <a:xfrm rot="5400000">
            <a:off x="38892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Ellipse 48"/>
          <p:cNvSpPr/>
          <p:nvPr/>
        </p:nvSpPr>
        <p:spPr bwMode="auto">
          <a:xfrm>
            <a:off x="38100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uppieren 56"/>
          <p:cNvGrpSpPr/>
          <p:nvPr/>
        </p:nvGrpSpPr>
        <p:grpSpPr>
          <a:xfrm>
            <a:off x="2133600" y="2438400"/>
            <a:ext cx="1371600" cy="304800"/>
            <a:chOff x="3657600" y="1143000"/>
            <a:chExt cx="1371600" cy="304800"/>
          </a:xfrm>
        </p:grpSpPr>
        <p:cxnSp>
          <p:nvCxnSpPr>
            <p:cNvPr id="58" name="Gerade Verbindung 57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Gerade Verbindung 6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824209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>
            <a:off x="228600" y="4953000"/>
            <a:ext cx="1981200" cy="1524000"/>
            <a:chOff x="3276600" y="1447800"/>
            <a:chExt cx="1981200" cy="1524000"/>
          </a:xfrm>
        </p:grpSpPr>
        <p:cxnSp>
          <p:nvCxnSpPr>
            <p:cNvPr id="76" name="Gerade Verbindung 75"/>
            <p:cNvCxnSpPr/>
            <p:nvPr/>
          </p:nvCxnSpPr>
          <p:spPr bwMode="auto">
            <a:xfrm>
              <a:off x="3429000" y="1524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Gerade Verbindung 76"/>
            <p:cNvCxnSpPr/>
            <p:nvPr/>
          </p:nvCxnSpPr>
          <p:spPr bwMode="auto">
            <a:xfrm>
              <a:off x="34290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3429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4953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3276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4800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Ellipse 81"/>
            <p:cNvSpPr/>
            <p:nvPr/>
          </p:nvSpPr>
          <p:spPr bwMode="auto">
            <a:xfrm>
              <a:off x="4267200" y="1828800"/>
              <a:ext cx="457200" cy="457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3" name="Gerade Verbindung 82"/>
            <p:cNvCxnSpPr>
              <a:endCxn id="82" idx="0"/>
            </p:cNvCxnSpPr>
            <p:nvPr/>
          </p:nvCxnSpPr>
          <p:spPr bwMode="auto">
            <a:xfrm>
              <a:off x="44958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44958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44958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4495800" y="15240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Rechteck 89"/>
            <p:cNvSpPr/>
            <p:nvPr/>
          </p:nvSpPr>
          <p:spPr bwMode="auto">
            <a:xfrm rot="5400000">
              <a:off x="4800600" y="1295400"/>
              <a:ext cx="152400" cy="457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1" name="Gerade Verbindung 90"/>
            <p:cNvCxnSpPr/>
            <p:nvPr/>
          </p:nvCxnSpPr>
          <p:spPr bwMode="auto">
            <a:xfrm>
              <a:off x="38862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" name="Rechteck 91"/>
            <p:cNvSpPr/>
            <p:nvPr/>
          </p:nvSpPr>
          <p:spPr bwMode="auto">
            <a:xfrm>
              <a:off x="3810000" y="1828800"/>
              <a:ext cx="152400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3" name="Gerade Verbindung 92"/>
            <p:cNvCxnSpPr/>
            <p:nvPr/>
          </p:nvCxnSpPr>
          <p:spPr bwMode="auto">
            <a:xfrm>
              <a:off x="38862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4" name="Textfeld 93"/>
          <p:cNvSpPr txBox="1"/>
          <p:nvPr/>
        </p:nvSpPr>
        <p:spPr>
          <a:xfrm>
            <a:off x="1447800" y="51054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95" name="Gleichschenkliges Dreieck 94"/>
          <p:cNvSpPr/>
          <p:nvPr/>
        </p:nvSpPr>
        <p:spPr bwMode="auto">
          <a:xfrm rot="5400000">
            <a:off x="228600" y="4114800"/>
            <a:ext cx="2133600" cy="1828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364539"/>
              </p:ext>
            </p:extLst>
          </p:nvPr>
        </p:nvGraphicFramePr>
        <p:xfrm>
          <a:off x="5475288" y="5534025"/>
          <a:ext cx="10033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76" name="Formel" r:id="rId4" imgW="736560" imgH="431640" progId="Equation.3">
                  <p:embed/>
                </p:oleObj>
              </mc:Choice>
              <mc:Fallback>
                <p:oleObj name="Formel" r:id="rId4" imgW="736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5288" y="5534025"/>
                        <a:ext cx="100330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Gerade Verbindung mit Pfeil 3"/>
          <p:cNvCxnSpPr/>
          <p:nvPr/>
        </p:nvCxnSpPr>
        <p:spPr bwMode="auto">
          <a:xfrm flipV="1">
            <a:off x="3657600" y="27432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Textfeld 54"/>
          <p:cNvSpPr txBox="1"/>
          <p:nvPr/>
        </p:nvSpPr>
        <p:spPr>
          <a:xfrm>
            <a:off x="3733800" y="3124200"/>
            <a:ext cx="6644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0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33528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3200400" y="2971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6500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/>
              <a:t>Virtuelle Masse </a:t>
            </a:r>
            <a:r>
              <a:rPr lang="de-DE" altLang="de-DE" sz="2000" dirty="0" smtClean="0"/>
              <a:t>3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060450"/>
          </a:xfrm>
        </p:spPr>
        <p:txBody>
          <a:bodyPr/>
          <a:lstStyle/>
          <a:p>
            <a:pPr eaLnBrk="1" hangingPunct="1"/>
            <a:r>
              <a:rPr lang="de-DE" sz="1400" dirty="0"/>
              <a:t>Virtuelle </a:t>
            </a:r>
            <a:r>
              <a:rPr lang="de-DE" sz="1400" dirty="0" smtClean="0"/>
              <a:t>Masse</a:t>
            </a:r>
          </a:p>
          <a:p>
            <a:pPr eaLnBrk="1" hangingPunct="1"/>
            <a:r>
              <a:rPr lang="de-DE" sz="1400" dirty="0" smtClean="0"/>
              <a:t>Annahme </a:t>
            </a:r>
            <a:r>
              <a:rPr lang="de-DE" sz="1400" dirty="0" err="1" smtClean="0"/>
              <a:t>vin</a:t>
            </a:r>
            <a:r>
              <a:rPr lang="de-DE" sz="1400" dirty="0" smtClean="0"/>
              <a:t> = 0 vereinfacht die Rechnungen, sie ist aber manchmal problematisch</a:t>
            </a:r>
          </a:p>
          <a:p>
            <a:pPr eaLnBrk="1" hangingPunct="1"/>
            <a:r>
              <a:rPr lang="de-DE" sz="1400" dirty="0"/>
              <a:t>Virtuelle </a:t>
            </a:r>
            <a:r>
              <a:rPr lang="de-DE" sz="1400" dirty="0" smtClean="0"/>
              <a:t>Masse -&gt; Fehlerterm = 0, gute </a:t>
            </a:r>
            <a:r>
              <a:rPr lang="de-DE" sz="1400" dirty="0"/>
              <a:t>R</a:t>
            </a:r>
            <a:r>
              <a:rPr lang="de-DE" sz="1400" dirty="0" smtClean="0"/>
              <a:t>egelung</a:t>
            </a:r>
            <a:endParaRPr lang="de-DE" sz="1400" dirty="0"/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2895600" y="2590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Gleichschenkliges Dreieck 36"/>
          <p:cNvSpPr/>
          <p:nvPr/>
        </p:nvSpPr>
        <p:spPr bwMode="auto">
          <a:xfrm rot="5400000">
            <a:off x="38892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Gerade Verbindung 46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Ellipse 48"/>
          <p:cNvSpPr/>
          <p:nvPr/>
        </p:nvSpPr>
        <p:spPr bwMode="auto">
          <a:xfrm>
            <a:off x="38100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50" name="Gruppieren 49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4" name="Gerade Verbindung 5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7" name="Gruppieren 56"/>
          <p:cNvGrpSpPr/>
          <p:nvPr/>
        </p:nvGrpSpPr>
        <p:grpSpPr>
          <a:xfrm>
            <a:off x="2133600" y="2438400"/>
            <a:ext cx="1371600" cy="304800"/>
            <a:chOff x="3657600" y="1143000"/>
            <a:chExt cx="1371600" cy="304800"/>
          </a:xfrm>
        </p:grpSpPr>
        <p:cxnSp>
          <p:nvCxnSpPr>
            <p:cNvPr id="58" name="Gerade Verbindung 57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Gerade Verbindung 63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2824209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33528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mit Pfeil 70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Textfeld 72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>
            <a:off x="228600" y="4953000"/>
            <a:ext cx="1981200" cy="1524000"/>
            <a:chOff x="3276600" y="1447800"/>
            <a:chExt cx="1981200" cy="1524000"/>
          </a:xfrm>
        </p:grpSpPr>
        <p:cxnSp>
          <p:nvCxnSpPr>
            <p:cNvPr id="76" name="Gerade Verbindung 75"/>
            <p:cNvCxnSpPr/>
            <p:nvPr/>
          </p:nvCxnSpPr>
          <p:spPr bwMode="auto">
            <a:xfrm>
              <a:off x="3429000" y="1524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7" name="Gerade Verbindung 76"/>
            <p:cNvCxnSpPr/>
            <p:nvPr/>
          </p:nvCxnSpPr>
          <p:spPr bwMode="auto">
            <a:xfrm>
              <a:off x="34290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8" name="Gerade Verbindung 77"/>
            <p:cNvCxnSpPr/>
            <p:nvPr/>
          </p:nvCxnSpPr>
          <p:spPr bwMode="auto">
            <a:xfrm>
              <a:off x="3429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9" name="Gerade Verbindung 78"/>
            <p:cNvCxnSpPr/>
            <p:nvPr/>
          </p:nvCxnSpPr>
          <p:spPr bwMode="auto">
            <a:xfrm>
              <a:off x="4953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Gerade Verbindung 79"/>
            <p:cNvCxnSpPr/>
            <p:nvPr/>
          </p:nvCxnSpPr>
          <p:spPr bwMode="auto">
            <a:xfrm>
              <a:off x="3276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Gerade Verbindung 80"/>
            <p:cNvCxnSpPr/>
            <p:nvPr/>
          </p:nvCxnSpPr>
          <p:spPr bwMode="auto">
            <a:xfrm>
              <a:off x="4800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Ellipse 81"/>
            <p:cNvSpPr/>
            <p:nvPr/>
          </p:nvSpPr>
          <p:spPr bwMode="auto">
            <a:xfrm>
              <a:off x="4267200" y="1828800"/>
              <a:ext cx="457200" cy="457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3" name="Gerade Verbindung 82"/>
            <p:cNvCxnSpPr>
              <a:endCxn id="82" idx="0"/>
            </p:cNvCxnSpPr>
            <p:nvPr/>
          </p:nvCxnSpPr>
          <p:spPr bwMode="auto">
            <a:xfrm>
              <a:off x="44958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44958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44958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4495800" y="15240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Rechteck 89"/>
            <p:cNvSpPr/>
            <p:nvPr/>
          </p:nvSpPr>
          <p:spPr bwMode="auto">
            <a:xfrm rot="5400000">
              <a:off x="4800600" y="1295400"/>
              <a:ext cx="152400" cy="457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1" name="Gerade Verbindung 90"/>
            <p:cNvCxnSpPr/>
            <p:nvPr/>
          </p:nvCxnSpPr>
          <p:spPr bwMode="auto">
            <a:xfrm>
              <a:off x="38862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2" name="Rechteck 91"/>
            <p:cNvSpPr/>
            <p:nvPr/>
          </p:nvSpPr>
          <p:spPr bwMode="auto">
            <a:xfrm>
              <a:off x="3810000" y="1828800"/>
              <a:ext cx="152400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3" name="Gerade Verbindung 92"/>
            <p:cNvCxnSpPr/>
            <p:nvPr/>
          </p:nvCxnSpPr>
          <p:spPr bwMode="auto">
            <a:xfrm>
              <a:off x="38862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94" name="Textfeld 93"/>
          <p:cNvSpPr txBox="1"/>
          <p:nvPr/>
        </p:nvSpPr>
        <p:spPr>
          <a:xfrm>
            <a:off x="1447800" y="51054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95" name="Gleichschenkliges Dreieck 94"/>
          <p:cNvSpPr/>
          <p:nvPr/>
        </p:nvSpPr>
        <p:spPr bwMode="auto">
          <a:xfrm rot="5400000">
            <a:off x="228600" y="4114800"/>
            <a:ext cx="2133600" cy="1828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3302563"/>
              </p:ext>
            </p:extLst>
          </p:nvPr>
        </p:nvGraphicFramePr>
        <p:xfrm>
          <a:off x="5475288" y="5534025"/>
          <a:ext cx="10033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138" name="Formel" r:id="rId4" imgW="736560" imgH="431640" progId="Equation.3">
                  <p:embed/>
                </p:oleObj>
              </mc:Choice>
              <mc:Fallback>
                <p:oleObj name="Formel" r:id="rId4" imgW="736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5288" y="5534025"/>
                        <a:ext cx="100330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" name="Gerade Verbindung mit Pfeil 3"/>
          <p:cNvCxnSpPr/>
          <p:nvPr/>
        </p:nvCxnSpPr>
        <p:spPr bwMode="auto">
          <a:xfrm flipV="1">
            <a:off x="3657600" y="27432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Textfeld 54"/>
          <p:cNvSpPr txBox="1"/>
          <p:nvPr/>
        </p:nvSpPr>
        <p:spPr>
          <a:xfrm>
            <a:off x="3733800" y="3124200"/>
            <a:ext cx="6644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 = 0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33528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3200400" y="2971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mit Pfeil 5"/>
          <p:cNvCxnSpPr/>
          <p:nvPr/>
        </p:nvCxnSpPr>
        <p:spPr bwMode="auto">
          <a:xfrm rot="10800000" flipH="1">
            <a:off x="1600200" y="2667000"/>
            <a:ext cx="1752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3429000" y="1828800"/>
            <a:ext cx="1447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 flipV="1">
            <a:off x="3429000" y="18288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Ellipse 14"/>
          <p:cNvSpPr/>
          <p:nvPr/>
        </p:nvSpPr>
        <p:spPr bwMode="auto">
          <a:xfrm>
            <a:off x="3276600" y="4191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" name="Gerade Verbindung 18"/>
          <p:cNvCxnSpPr/>
          <p:nvPr/>
        </p:nvCxnSpPr>
        <p:spPr bwMode="auto">
          <a:xfrm>
            <a:off x="3352800" y="3124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mit Pfeil 86"/>
          <p:cNvCxnSpPr/>
          <p:nvPr/>
        </p:nvCxnSpPr>
        <p:spPr bwMode="auto">
          <a:xfrm flipV="1">
            <a:off x="2133600" y="4114800"/>
            <a:ext cx="0" cy="152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 flipH="1" flipV="1">
            <a:off x="1752600" y="4038600"/>
            <a:ext cx="47244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H="1">
            <a:off x="1676400" y="4267200"/>
            <a:ext cx="464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5791200" y="4267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2" name="Objek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580698"/>
              </p:ext>
            </p:extLst>
          </p:nvPr>
        </p:nvGraphicFramePr>
        <p:xfrm>
          <a:off x="1447800" y="3962400"/>
          <a:ext cx="293687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139" name="Formel" r:id="rId6" imgW="215640" imgH="228600" progId="Equation.3">
                  <p:embed/>
                </p:oleObj>
              </mc:Choice>
              <mc:Fallback>
                <p:oleObj name="Formel" r:id="rId6" imgW="2156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962400"/>
                        <a:ext cx="293687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kt 6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0609478"/>
              </p:ext>
            </p:extLst>
          </p:nvPr>
        </p:nvGraphicFramePr>
        <p:xfrm>
          <a:off x="5773738" y="4259263"/>
          <a:ext cx="328612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140" name="Formel" r:id="rId8" imgW="241200" imgH="241200" progId="Equation.3">
                  <p:embed/>
                </p:oleObj>
              </mc:Choice>
              <mc:Fallback>
                <p:oleObj name="Formel" r:id="rId8" imgW="24120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3738" y="4259263"/>
                        <a:ext cx="328612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Gerade Verbindung mit Pfeil 7"/>
          <p:cNvCxnSpPr/>
          <p:nvPr/>
        </p:nvCxnSpPr>
        <p:spPr bwMode="auto">
          <a:xfrm>
            <a:off x="3505200" y="25146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Textfeld 66"/>
          <p:cNvSpPr txBox="1"/>
          <p:nvPr/>
        </p:nvSpPr>
        <p:spPr>
          <a:xfrm>
            <a:off x="3462086" y="2209800"/>
            <a:ext cx="5982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iin</a:t>
            </a:r>
            <a:r>
              <a:rPr lang="de-DE" dirty="0" smtClean="0"/>
              <a:t> = 0</a:t>
            </a:r>
            <a:endParaRPr lang="de-DE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637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 </a:t>
            </a:r>
            <a:r>
              <a:rPr lang="de-DE" altLang="de-DE" sz="2000" dirty="0" smtClean="0"/>
              <a:t>Dimensionierung von A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7556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Wie groß soll A sein?</a:t>
            </a:r>
          </a:p>
          <a:p>
            <a:pPr eaLnBrk="1" hangingPunct="1"/>
            <a:r>
              <a:rPr lang="de-DE" sz="1400" dirty="0" smtClean="0"/>
              <a:t>Annahme: </a:t>
            </a:r>
            <a:r>
              <a:rPr lang="de-DE" sz="1400" dirty="0" err="1" smtClean="0"/>
              <a:t>Afb</a:t>
            </a:r>
            <a:r>
              <a:rPr lang="de-DE" sz="1400" dirty="0" smtClean="0"/>
              <a:t> = 10 -&gt; 10% A &gt; 100, 1% A &gt; 1000</a:t>
            </a:r>
          </a:p>
          <a:p>
            <a:pPr eaLnBrk="1" hangingPunct="1"/>
            <a:r>
              <a:rPr lang="de-DE" sz="1400" dirty="0" smtClean="0"/>
              <a:t>Aktive </a:t>
            </a:r>
            <a:r>
              <a:rPr lang="de-DE" sz="1400" dirty="0"/>
              <a:t>Verstärkung </a:t>
            </a:r>
            <a:r>
              <a:rPr lang="de-DE" sz="1400" dirty="0" smtClean="0"/>
              <a:t>soll mindestens 1-2 </a:t>
            </a:r>
            <a:r>
              <a:rPr lang="de-DE" sz="1400" dirty="0"/>
              <a:t>Größenordnungen hoher </a:t>
            </a:r>
            <a:r>
              <a:rPr lang="de-DE" sz="1400" dirty="0" smtClean="0"/>
              <a:t>als </a:t>
            </a:r>
            <a:r>
              <a:rPr lang="de-DE" sz="1400" dirty="0" err="1" smtClean="0"/>
              <a:t>Afb</a:t>
            </a:r>
            <a:r>
              <a:rPr lang="de-DE" sz="1400" dirty="0" smtClean="0"/>
              <a:t> sein</a:t>
            </a:r>
          </a:p>
          <a:p>
            <a:pPr eaLnBrk="1" hangingPunct="1"/>
            <a:endParaRPr lang="de-DE" sz="1400" dirty="0"/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28956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6" name="Gruppieren 85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90" name="Gerade Verbindung 89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4" name="Gruppieren 93"/>
          <p:cNvGrpSpPr/>
          <p:nvPr/>
        </p:nvGrpSpPr>
        <p:grpSpPr>
          <a:xfrm>
            <a:off x="2133600" y="2438400"/>
            <a:ext cx="1371600" cy="304800"/>
            <a:chOff x="3657600" y="1143000"/>
            <a:chExt cx="1371600" cy="304800"/>
          </a:xfrm>
        </p:grpSpPr>
        <p:cxnSp>
          <p:nvCxnSpPr>
            <p:cNvPr id="95" name="Gerade Verbindung 94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Gerade Verbindung 107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0" name="Textfeld 109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cxnSp>
        <p:nvCxnSpPr>
          <p:cNvPr id="111" name="Gerade Verbindung 110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mit Pfeil 111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mit Pfeil 112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Textfeld 113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15" name="Textfeld 114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116" name="Gerade Verbindung 115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3505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Ellipse 118"/>
          <p:cNvSpPr/>
          <p:nvPr/>
        </p:nvSpPr>
        <p:spPr bwMode="auto">
          <a:xfrm>
            <a:off x="40386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0" name="Gerade Verbindung 119"/>
          <p:cNvCxnSpPr>
            <a:endCxn id="119" idx="0"/>
          </p:cNvCxnSpPr>
          <p:nvPr/>
        </p:nvCxnSpPr>
        <p:spPr bwMode="auto">
          <a:xfrm>
            <a:off x="42672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42672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Rechteck 122"/>
          <p:cNvSpPr/>
          <p:nvPr/>
        </p:nvSpPr>
        <p:spPr bwMode="auto">
          <a:xfrm rot="5400000">
            <a:off x="45720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4" name="Gerade Verbindung 123"/>
          <p:cNvCxnSpPr/>
          <p:nvPr/>
        </p:nvCxnSpPr>
        <p:spPr bwMode="auto">
          <a:xfrm>
            <a:off x="3657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42672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1148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feld 129"/>
          <p:cNvSpPr txBox="1"/>
          <p:nvPr/>
        </p:nvSpPr>
        <p:spPr>
          <a:xfrm>
            <a:off x="4267200" y="26670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31" name="Ellipse 130"/>
          <p:cNvSpPr/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2" name="Textfeld 131"/>
          <p:cNvSpPr txBox="1"/>
          <p:nvPr/>
        </p:nvSpPr>
        <p:spPr>
          <a:xfrm>
            <a:off x="4448512" y="2209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3048000" y="1752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" name="Ellipse 135"/>
          <p:cNvSpPr/>
          <p:nvPr/>
        </p:nvSpPr>
        <p:spPr bwMode="auto">
          <a:xfrm>
            <a:off x="29718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2362200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graphicFrame>
        <p:nvGraphicFramePr>
          <p:cNvPr id="138" name="Objekt 1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5176247"/>
              </p:ext>
            </p:extLst>
          </p:nvPr>
        </p:nvGraphicFramePr>
        <p:xfrm>
          <a:off x="381000" y="5181600"/>
          <a:ext cx="1452562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343" name="Formel" r:id="rId4" imgW="1066680" imgH="431640" progId="Equation.3">
                  <p:embed/>
                </p:oleObj>
              </mc:Choice>
              <mc:Fallback>
                <p:oleObj name="Formel" r:id="rId4" imgW="10666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181600"/>
                        <a:ext cx="1452562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k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3314842"/>
              </p:ext>
            </p:extLst>
          </p:nvPr>
        </p:nvGraphicFramePr>
        <p:xfrm>
          <a:off x="381000" y="4495800"/>
          <a:ext cx="812800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344" name="Formel" r:id="rId6" imgW="596880" imgH="431640" progId="Equation.3">
                  <p:embed/>
                </p:oleObj>
              </mc:Choice>
              <mc:Fallback>
                <p:oleObj name="Formel" r:id="rId6" imgW="5968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495800"/>
                        <a:ext cx="812800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8376651"/>
              </p:ext>
            </p:extLst>
          </p:nvPr>
        </p:nvGraphicFramePr>
        <p:xfrm>
          <a:off x="388938" y="3276600"/>
          <a:ext cx="2490787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345" name="Formel" r:id="rId8" imgW="1828800" imgH="838080" progId="Equation.3">
                  <p:embed/>
                </p:oleObj>
              </mc:Choice>
              <mc:Fallback>
                <p:oleObj name="Formel" r:id="rId8" imgW="1828800" imgH="838080" progId="Equation.3">
                  <p:embed/>
                  <p:pic>
                    <p:nvPicPr>
                      <p:cNvPr id="0" name="Objekt 1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8" y="3276600"/>
                        <a:ext cx="2490787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k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35547"/>
              </p:ext>
            </p:extLst>
          </p:nvPr>
        </p:nvGraphicFramePr>
        <p:xfrm>
          <a:off x="2438400" y="5181600"/>
          <a:ext cx="2109787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346" name="Formel" r:id="rId10" imgW="1549080" imgH="431640" progId="Equation.3">
                  <p:embed/>
                </p:oleObj>
              </mc:Choice>
              <mc:Fallback>
                <p:oleObj name="Formel" r:id="rId10" imgW="15490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181600"/>
                        <a:ext cx="2109787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6573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/>
              <a:t>Dimensionierung von A</a:t>
            </a:r>
            <a:r>
              <a:rPr lang="de-DE" altLang="de-DE" sz="2000" dirty="0" smtClean="0"/>
              <a:t> 2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908050"/>
          </a:xfrm>
        </p:spPr>
        <p:txBody>
          <a:bodyPr/>
          <a:lstStyle/>
          <a:p>
            <a:pPr eaLnBrk="1" hangingPunct="1"/>
            <a:r>
              <a:rPr lang="de-DE" sz="1400" dirty="0"/>
              <a:t>Wie groß soll A sein?</a:t>
            </a:r>
          </a:p>
          <a:p>
            <a:pPr eaLnBrk="1" hangingPunct="1"/>
            <a:r>
              <a:rPr lang="de-DE" sz="1400" dirty="0"/>
              <a:t>Annahme: </a:t>
            </a:r>
            <a:r>
              <a:rPr lang="de-DE" sz="1400" dirty="0" err="1"/>
              <a:t>Afb</a:t>
            </a:r>
            <a:r>
              <a:rPr lang="de-DE" sz="1400" dirty="0"/>
              <a:t> = 10 -&gt; 10% A &gt; 100, 1% A &gt; 1000</a:t>
            </a:r>
          </a:p>
          <a:p>
            <a:pPr eaLnBrk="1" hangingPunct="1"/>
            <a:r>
              <a:rPr lang="de-DE" sz="1400" dirty="0"/>
              <a:t>Aktive Verstärkung soll mindestens 1-2 Größenordnungen hoher als </a:t>
            </a:r>
            <a:r>
              <a:rPr lang="de-DE" sz="1400" dirty="0" err="1"/>
              <a:t>Afb</a:t>
            </a:r>
            <a:r>
              <a:rPr lang="de-DE" sz="1400" dirty="0"/>
              <a:t> </a:t>
            </a:r>
            <a:r>
              <a:rPr lang="de-DE" sz="1400" dirty="0" smtClean="0"/>
              <a:t>sein</a:t>
            </a:r>
          </a:p>
          <a:p>
            <a:pPr eaLnBrk="1" hangingPunct="1"/>
            <a:r>
              <a:rPr lang="de-DE" sz="1400" dirty="0"/>
              <a:t>Trade off </a:t>
            </a:r>
            <a:r>
              <a:rPr lang="de-DE" sz="1400" dirty="0" smtClean="0"/>
              <a:t>zwischen Genauigkeit </a:t>
            </a:r>
            <a:r>
              <a:rPr lang="de-DE" sz="1400" dirty="0"/>
              <a:t>(</a:t>
            </a:r>
            <a:r>
              <a:rPr lang="de-DE" sz="1400" dirty="0" err="1"/>
              <a:t>beta</a:t>
            </a:r>
            <a:r>
              <a:rPr lang="de-DE" sz="1400" dirty="0"/>
              <a:t> A groß) und </a:t>
            </a:r>
            <a:r>
              <a:rPr lang="de-DE" sz="1400" dirty="0" smtClean="0"/>
              <a:t>Verstärkung (</a:t>
            </a:r>
            <a:r>
              <a:rPr lang="de-DE" sz="1400" dirty="0" err="1" smtClean="0"/>
              <a:t>beta</a:t>
            </a:r>
            <a:r>
              <a:rPr lang="de-DE" sz="1400" dirty="0" smtClean="0"/>
              <a:t> klein)</a:t>
            </a:r>
            <a:endParaRPr lang="de-DE" sz="1400" dirty="0"/>
          </a:p>
          <a:p>
            <a:pPr eaLnBrk="1" hangingPunct="1"/>
            <a:endParaRPr lang="de-DE" sz="1400" dirty="0"/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2895600" y="3124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876800" y="3124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5029200" y="22860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3200400" y="3124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2286000" y="3124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6" name="Gruppieren 85"/>
          <p:cNvGrpSpPr/>
          <p:nvPr/>
        </p:nvGrpSpPr>
        <p:grpSpPr>
          <a:xfrm>
            <a:off x="3657600" y="2133600"/>
            <a:ext cx="1371600" cy="304800"/>
            <a:chOff x="3657600" y="1143000"/>
            <a:chExt cx="1371600" cy="304800"/>
          </a:xfrm>
        </p:grpSpPr>
        <p:cxnSp>
          <p:nvCxnSpPr>
            <p:cNvPr id="90" name="Gerade Verbindung 89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4" name="Gruppieren 93"/>
          <p:cNvGrpSpPr/>
          <p:nvPr/>
        </p:nvGrpSpPr>
        <p:grpSpPr>
          <a:xfrm>
            <a:off x="2133600" y="2971800"/>
            <a:ext cx="1371600" cy="304800"/>
            <a:chOff x="3657600" y="1143000"/>
            <a:chExt cx="1371600" cy="304800"/>
          </a:xfrm>
        </p:grpSpPr>
        <p:cxnSp>
          <p:nvCxnSpPr>
            <p:cNvPr id="95" name="Gerade Verbindung 94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Gerade Verbindung 107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0" name="Textfeld 109"/>
          <p:cNvSpPr txBox="1"/>
          <p:nvPr/>
        </p:nvSpPr>
        <p:spPr>
          <a:xfrm>
            <a:off x="4343400" y="19812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cxnSp>
        <p:nvCxnSpPr>
          <p:cNvPr id="111" name="Gerade Verbindung 110"/>
          <p:cNvCxnSpPr/>
          <p:nvPr/>
        </p:nvCxnSpPr>
        <p:spPr bwMode="auto">
          <a:xfrm>
            <a:off x="3352800" y="2286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mit Pfeil 111"/>
          <p:cNvCxnSpPr/>
          <p:nvPr/>
        </p:nvCxnSpPr>
        <p:spPr bwMode="auto">
          <a:xfrm flipV="1">
            <a:off x="2286000" y="3276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mit Pfeil 112"/>
          <p:cNvCxnSpPr/>
          <p:nvPr/>
        </p:nvCxnSpPr>
        <p:spPr bwMode="auto">
          <a:xfrm flipV="1">
            <a:off x="5791200" y="3276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Textfeld 113"/>
          <p:cNvSpPr txBox="1"/>
          <p:nvPr/>
        </p:nvSpPr>
        <p:spPr>
          <a:xfrm>
            <a:off x="5773590" y="3352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15" name="Textfeld 114"/>
          <p:cNvSpPr txBox="1"/>
          <p:nvPr/>
        </p:nvSpPr>
        <p:spPr>
          <a:xfrm>
            <a:off x="2247528" y="3352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116" name="Gerade Verbindung 115"/>
          <p:cNvCxnSpPr/>
          <p:nvPr/>
        </p:nvCxnSpPr>
        <p:spPr bwMode="auto">
          <a:xfrm>
            <a:off x="3200400" y="3124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3657600" y="3886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35052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Ellipse 118"/>
          <p:cNvSpPr/>
          <p:nvPr/>
        </p:nvSpPr>
        <p:spPr bwMode="auto">
          <a:xfrm>
            <a:off x="4038600" y="3429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0" name="Gerade Verbindung 119"/>
          <p:cNvCxnSpPr>
            <a:endCxn id="119" idx="0"/>
          </p:cNvCxnSpPr>
          <p:nvPr/>
        </p:nvCxnSpPr>
        <p:spPr bwMode="auto">
          <a:xfrm>
            <a:off x="4267200" y="3124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657600" y="3886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4267200" y="3124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Rechteck 122"/>
          <p:cNvSpPr/>
          <p:nvPr/>
        </p:nvSpPr>
        <p:spPr bwMode="auto">
          <a:xfrm rot="5400000">
            <a:off x="4572000" y="28956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4" name="Gerade Verbindung 123"/>
          <p:cNvCxnSpPr/>
          <p:nvPr/>
        </p:nvCxnSpPr>
        <p:spPr bwMode="auto">
          <a:xfrm>
            <a:off x="3657600" y="3124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3657600" y="3886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4267200" y="3886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1148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4267200" y="3886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4267200" y="3886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feld 129"/>
          <p:cNvSpPr txBox="1"/>
          <p:nvPr/>
        </p:nvSpPr>
        <p:spPr>
          <a:xfrm>
            <a:off x="4267200" y="32004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31" name="Ellipse 130"/>
          <p:cNvSpPr/>
          <p:nvPr/>
        </p:nvSpPr>
        <p:spPr bwMode="auto">
          <a:xfrm>
            <a:off x="4953000" y="30480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2" name="Textfeld 131"/>
          <p:cNvSpPr txBox="1"/>
          <p:nvPr/>
        </p:nvSpPr>
        <p:spPr>
          <a:xfrm>
            <a:off x="4448512" y="2743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>
            <a:off x="3048000" y="22860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3048000" y="22860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" name="Ellipse 135"/>
          <p:cNvSpPr/>
          <p:nvPr/>
        </p:nvSpPr>
        <p:spPr bwMode="auto">
          <a:xfrm>
            <a:off x="2971800" y="30480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2362200" y="28194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graphicFrame>
        <p:nvGraphicFramePr>
          <p:cNvPr id="50" name="Objek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4714284"/>
              </p:ext>
            </p:extLst>
          </p:nvPr>
        </p:nvGraphicFramePr>
        <p:xfrm>
          <a:off x="501650" y="5334000"/>
          <a:ext cx="546576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371" name="Formel" r:id="rId4" imgW="4012920" imgH="838080" progId="Equation.3">
                  <p:embed/>
                </p:oleObj>
              </mc:Choice>
              <mc:Fallback>
                <p:oleObj name="Formel" r:id="rId4" imgW="401292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5334000"/>
                        <a:ext cx="5465763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2901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 </a:t>
            </a:r>
            <a:r>
              <a:rPr lang="de-DE" altLang="de-DE" sz="2000" dirty="0" smtClean="0"/>
              <a:t>Gegenkopplung und Zeitkonstante 1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r>
              <a:rPr lang="de-DE" sz="1400" dirty="0" smtClean="0"/>
              <a:t>AC Analyse mit RK</a:t>
            </a:r>
          </a:p>
          <a:p>
            <a:r>
              <a:rPr lang="de-DE" sz="1400" dirty="0" smtClean="0">
                <a:solidFill>
                  <a:srgbClr val="FF0000"/>
                </a:solidFill>
              </a:rPr>
              <a:t>RK verändert </a:t>
            </a:r>
            <a:r>
              <a:rPr lang="de-DE" sz="1400" dirty="0">
                <a:solidFill>
                  <a:srgbClr val="FF0000"/>
                </a:solidFill>
              </a:rPr>
              <a:t>die </a:t>
            </a:r>
            <a:r>
              <a:rPr lang="de-DE" sz="1400" dirty="0" smtClean="0">
                <a:solidFill>
                  <a:srgbClr val="FF0000"/>
                </a:solidFill>
              </a:rPr>
              <a:t>Zeitkonstanten</a:t>
            </a:r>
          </a:p>
          <a:p>
            <a:r>
              <a:rPr lang="de-DE" sz="1400" dirty="0" smtClean="0"/>
              <a:t>Wandelt Kondensatoren in  Induktivitäten um</a:t>
            </a:r>
            <a:endParaRPr lang="de-DE" sz="1400" dirty="0"/>
          </a:p>
          <a:p>
            <a:endParaRPr lang="de-DE" sz="1400" dirty="0"/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28956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6" name="Gruppieren 85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90" name="Gerade Verbindung 89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4" name="Gruppieren 93"/>
          <p:cNvGrpSpPr/>
          <p:nvPr/>
        </p:nvGrpSpPr>
        <p:grpSpPr>
          <a:xfrm>
            <a:off x="2133600" y="2438400"/>
            <a:ext cx="1371600" cy="304800"/>
            <a:chOff x="3657600" y="1143000"/>
            <a:chExt cx="1371600" cy="304800"/>
          </a:xfrm>
        </p:grpSpPr>
        <p:cxnSp>
          <p:nvCxnSpPr>
            <p:cNvPr id="95" name="Gerade Verbindung 94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Gerade Verbindung 107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0" name="Textfeld 109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cxnSp>
        <p:nvCxnSpPr>
          <p:cNvPr id="111" name="Gerade Verbindung 110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mit Pfeil 111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mit Pfeil 112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Textfeld 113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15" name="Textfeld 114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116" name="Gerade Verbindung 115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3505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Ellipse 118"/>
          <p:cNvSpPr/>
          <p:nvPr/>
        </p:nvSpPr>
        <p:spPr bwMode="auto">
          <a:xfrm>
            <a:off x="40386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0" name="Gerade Verbindung 119"/>
          <p:cNvCxnSpPr>
            <a:endCxn id="119" idx="0"/>
          </p:cNvCxnSpPr>
          <p:nvPr/>
        </p:nvCxnSpPr>
        <p:spPr bwMode="auto">
          <a:xfrm>
            <a:off x="42672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42672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Rechteck 122"/>
          <p:cNvSpPr/>
          <p:nvPr/>
        </p:nvSpPr>
        <p:spPr bwMode="auto">
          <a:xfrm rot="5400000">
            <a:off x="45720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4" name="Gerade Verbindung 123"/>
          <p:cNvCxnSpPr/>
          <p:nvPr/>
        </p:nvCxnSpPr>
        <p:spPr bwMode="auto">
          <a:xfrm>
            <a:off x="3657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42672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1148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feld 129"/>
          <p:cNvSpPr txBox="1"/>
          <p:nvPr/>
        </p:nvSpPr>
        <p:spPr>
          <a:xfrm>
            <a:off x="4267200" y="26670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31" name="Ellipse 130"/>
          <p:cNvSpPr/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2" name="Textfeld 131"/>
          <p:cNvSpPr txBox="1"/>
          <p:nvPr/>
        </p:nvSpPr>
        <p:spPr>
          <a:xfrm>
            <a:off x="4448512" y="2209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3048000" y="1752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" name="Ellipse 135"/>
          <p:cNvSpPr/>
          <p:nvPr/>
        </p:nvSpPr>
        <p:spPr bwMode="auto">
          <a:xfrm>
            <a:off x="29718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2362200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5334000" y="3429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5867400" y="3429000"/>
            <a:ext cx="6096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mit Pfeil 8"/>
          <p:cNvCxnSpPr/>
          <p:nvPr/>
        </p:nvCxnSpPr>
        <p:spPr bwMode="auto">
          <a:xfrm flipV="1">
            <a:off x="5334000" y="3048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5334000" y="3733800"/>
            <a:ext cx="1371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mit Pfeil 12"/>
          <p:cNvCxnSpPr/>
          <p:nvPr/>
        </p:nvCxnSpPr>
        <p:spPr bwMode="auto">
          <a:xfrm flipH="1" flipV="1">
            <a:off x="4572000" y="3200400"/>
            <a:ext cx="685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Bogen 59"/>
          <p:cNvSpPr/>
          <p:nvPr/>
        </p:nvSpPr>
        <p:spPr bwMode="auto">
          <a:xfrm flipH="1">
            <a:off x="5562600" y="4724400"/>
            <a:ext cx="2133600" cy="1981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1" name="Gerade Verbindung 60"/>
          <p:cNvCxnSpPr/>
          <p:nvPr/>
        </p:nvCxnSpPr>
        <p:spPr bwMode="auto">
          <a:xfrm flipV="1">
            <a:off x="5562600" y="43434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5562600" y="4343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6629400" y="47244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Textfeld 63"/>
          <p:cNvSpPr txBox="1"/>
          <p:nvPr/>
        </p:nvSpPr>
        <p:spPr>
          <a:xfrm>
            <a:off x="5808122" y="4038600"/>
            <a:ext cx="303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</a:t>
            </a:r>
            <a:endParaRPr lang="de-DE" dirty="0"/>
          </a:p>
        </p:txBody>
      </p:sp>
      <p:sp>
        <p:nvSpPr>
          <p:cNvPr id="65" name="Textfeld 64"/>
          <p:cNvSpPr txBox="1"/>
          <p:nvPr/>
        </p:nvSpPr>
        <p:spPr>
          <a:xfrm>
            <a:off x="5743911" y="46482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  <p:cxnSp>
        <p:nvCxnSpPr>
          <p:cNvPr id="66" name="Gerade Verbindung mit Pfeil 65"/>
          <p:cNvCxnSpPr>
            <a:stCxn id="60" idx="2"/>
          </p:cNvCxnSpPr>
          <p:nvPr/>
        </p:nvCxnSpPr>
        <p:spPr bwMode="auto">
          <a:xfrm>
            <a:off x="5562600" y="57150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6477000" y="45720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8" name="Textfeld 67"/>
          <p:cNvSpPr txBox="1"/>
          <p:nvPr/>
        </p:nvSpPr>
        <p:spPr>
          <a:xfrm>
            <a:off x="5791200" y="54102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3tau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6477000" y="47244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99%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56</a:t>
            </a:fld>
            <a:endParaRPr lang="de-DE" altLang="de-DE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8652888"/>
              </p:ext>
            </p:extLst>
          </p:nvPr>
        </p:nvGraphicFramePr>
        <p:xfrm>
          <a:off x="3352800" y="3962400"/>
          <a:ext cx="114141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83" name="Formel" r:id="rId4" imgW="838080" imgH="393480" progId="Equation.3">
                  <p:embed/>
                </p:oleObj>
              </mc:Choice>
              <mc:Fallback>
                <p:oleObj name="Formel" r:id="rId4" imgW="838080" imgH="393480" progId="Equation.3">
                  <p:embed/>
                  <p:pic>
                    <p:nvPicPr>
                      <p:cNvPr id="0" name="Objek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962400"/>
                        <a:ext cx="1141413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624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/>
              <a:t>Gegenkopplung und Zeitkonstante </a:t>
            </a:r>
            <a:r>
              <a:rPr lang="de-DE" altLang="de-DE" sz="2000" dirty="0" smtClean="0"/>
              <a:t>2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r>
              <a:rPr lang="de-DE" sz="1400" dirty="0" smtClean="0"/>
              <a:t>Verstärkung mit einer </a:t>
            </a:r>
            <a:r>
              <a:rPr lang="de-DE" sz="1400" dirty="0"/>
              <a:t>Zeitkonstante </a:t>
            </a:r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28956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48768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50292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22860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6" name="Gruppieren 85"/>
          <p:cNvGrpSpPr/>
          <p:nvPr/>
        </p:nvGrpSpPr>
        <p:grpSpPr>
          <a:xfrm>
            <a:off x="3657600" y="1600200"/>
            <a:ext cx="1371600" cy="304800"/>
            <a:chOff x="3657600" y="1143000"/>
            <a:chExt cx="1371600" cy="304800"/>
          </a:xfrm>
        </p:grpSpPr>
        <p:cxnSp>
          <p:nvCxnSpPr>
            <p:cNvPr id="90" name="Gerade Verbindung 89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4" name="Gruppieren 93"/>
          <p:cNvGrpSpPr/>
          <p:nvPr/>
        </p:nvGrpSpPr>
        <p:grpSpPr>
          <a:xfrm>
            <a:off x="2133600" y="2438400"/>
            <a:ext cx="1371600" cy="304800"/>
            <a:chOff x="3657600" y="1143000"/>
            <a:chExt cx="1371600" cy="304800"/>
          </a:xfrm>
        </p:grpSpPr>
        <p:cxnSp>
          <p:nvCxnSpPr>
            <p:cNvPr id="95" name="Gerade Verbindung 94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Gerade Verbindung 107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0" name="Textfeld 109"/>
          <p:cNvSpPr txBox="1"/>
          <p:nvPr/>
        </p:nvSpPr>
        <p:spPr>
          <a:xfrm>
            <a:off x="4343400" y="14478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cxnSp>
        <p:nvCxnSpPr>
          <p:cNvPr id="111" name="Gerade Verbindung 110"/>
          <p:cNvCxnSpPr/>
          <p:nvPr/>
        </p:nvCxnSpPr>
        <p:spPr bwMode="auto">
          <a:xfrm>
            <a:off x="3352800" y="1752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mit Pfeil 111"/>
          <p:cNvCxnSpPr/>
          <p:nvPr/>
        </p:nvCxnSpPr>
        <p:spPr bwMode="auto">
          <a:xfrm flipV="1">
            <a:off x="22860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mit Pfeil 112"/>
          <p:cNvCxnSpPr/>
          <p:nvPr/>
        </p:nvCxnSpPr>
        <p:spPr bwMode="auto">
          <a:xfrm flipV="1">
            <a:off x="5791200" y="27432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Textfeld 113"/>
          <p:cNvSpPr txBox="1"/>
          <p:nvPr/>
        </p:nvSpPr>
        <p:spPr>
          <a:xfrm>
            <a:off x="5773590" y="2819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15" name="Textfeld 114"/>
          <p:cNvSpPr txBox="1"/>
          <p:nvPr/>
        </p:nvSpPr>
        <p:spPr>
          <a:xfrm>
            <a:off x="2247528" y="2819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116" name="Gerade Verbindung 115"/>
          <p:cNvCxnSpPr/>
          <p:nvPr/>
        </p:nvCxnSpPr>
        <p:spPr bwMode="auto">
          <a:xfrm>
            <a:off x="3200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36576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35052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Ellipse 118"/>
          <p:cNvSpPr/>
          <p:nvPr/>
        </p:nvSpPr>
        <p:spPr bwMode="auto">
          <a:xfrm>
            <a:off x="40386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0" name="Gerade Verbindung 119"/>
          <p:cNvCxnSpPr>
            <a:endCxn id="119" idx="0"/>
          </p:cNvCxnSpPr>
          <p:nvPr/>
        </p:nvCxnSpPr>
        <p:spPr bwMode="auto">
          <a:xfrm>
            <a:off x="42672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4267200" y="2590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Rechteck 122"/>
          <p:cNvSpPr/>
          <p:nvPr/>
        </p:nvSpPr>
        <p:spPr bwMode="auto">
          <a:xfrm rot="5400000">
            <a:off x="4572000" y="23622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4" name="Gerade Verbindung 123"/>
          <p:cNvCxnSpPr/>
          <p:nvPr/>
        </p:nvCxnSpPr>
        <p:spPr bwMode="auto">
          <a:xfrm>
            <a:off x="3657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3657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4267200" y="3352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114800" y="3733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42672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feld 129"/>
          <p:cNvSpPr txBox="1"/>
          <p:nvPr/>
        </p:nvSpPr>
        <p:spPr>
          <a:xfrm>
            <a:off x="4267200" y="26670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31" name="Ellipse 130"/>
          <p:cNvSpPr/>
          <p:nvPr/>
        </p:nvSpPr>
        <p:spPr bwMode="auto">
          <a:xfrm>
            <a:off x="49530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2" name="Textfeld 131"/>
          <p:cNvSpPr txBox="1"/>
          <p:nvPr/>
        </p:nvSpPr>
        <p:spPr>
          <a:xfrm>
            <a:off x="4448512" y="22098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>
            <a:off x="3048000" y="17526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3048000" y="1752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" name="Ellipse 135"/>
          <p:cNvSpPr/>
          <p:nvPr/>
        </p:nvSpPr>
        <p:spPr bwMode="auto">
          <a:xfrm>
            <a:off x="2971800" y="25146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2362200" y="22860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17517"/>
              </p:ext>
            </p:extLst>
          </p:nvPr>
        </p:nvGraphicFramePr>
        <p:xfrm>
          <a:off x="327025" y="3733800"/>
          <a:ext cx="25971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05" name="Formel" r:id="rId4" imgW="1904760" imgH="838080" progId="Equation.3">
                  <p:embed/>
                </p:oleObj>
              </mc:Choice>
              <mc:Fallback>
                <p:oleObj name="Formel" r:id="rId4" imgW="190476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3733800"/>
                        <a:ext cx="25971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Gerade Verbindung 4"/>
          <p:cNvCxnSpPr/>
          <p:nvPr/>
        </p:nvCxnSpPr>
        <p:spPr bwMode="auto">
          <a:xfrm>
            <a:off x="5334000" y="3429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5867400" y="3429000"/>
            <a:ext cx="6096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5" name="Objek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8652888"/>
              </p:ext>
            </p:extLst>
          </p:nvPr>
        </p:nvGraphicFramePr>
        <p:xfrm>
          <a:off x="3352800" y="3962400"/>
          <a:ext cx="114141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06" name="Formel" r:id="rId6" imgW="838080" imgH="393480" progId="Equation.3">
                  <p:embed/>
                </p:oleObj>
              </mc:Choice>
              <mc:Fallback>
                <p:oleObj name="Formel" r:id="rId6" imgW="838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962400"/>
                        <a:ext cx="1141413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Gerade Verbindung mit Pfeil 8"/>
          <p:cNvCxnSpPr/>
          <p:nvPr/>
        </p:nvCxnSpPr>
        <p:spPr bwMode="auto">
          <a:xfrm flipV="1">
            <a:off x="5334000" y="30480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5334000" y="3733800"/>
            <a:ext cx="1371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mit Pfeil 12"/>
          <p:cNvCxnSpPr/>
          <p:nvPr/>
        </p:nvCxnSpPr>
        <p:spPr bwMode="auto">
          <a:xfrm flipH="1" flipV="1">
            <a:off x="4572000" y="3200400"/>
            <a:ext cx="685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2" name="Objek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013354"/>
              </p:ext>
            </p:extLst>
          </p:nvPr>
        </p:nvGraphicFramePr>
        <p:xfrm>
          <a:off x="5715000" y="4648200"/>
          <a:ext cx="13684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07" name="Formel" r:id="rId8" imgW="1002960" imgH="431640" progId="Equation.3">
                  <p:embed/>
                </p:oleObj>
              </mc:Choice>
              <mc:Fallback>
                <p:oleObj name="Formel" r:id="rId8" imgW="1002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648200"/>
                        <a:ext cx="13684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k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434916"/>
              </p:ext>
            </p:extLst>
          </p:nvPr>
        </p:nvGraphicFramePr>
        <p:xfrm>
          <a:off x="725488" y="5229225"/>
          <a:ext cx="2214562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08" name="Formel" r:id="rId10" imgW="1625400" imgH="431640" progId="Equation.3">
                  <p:embed/>
                </p:oleObj>
              </mc:Choice>
              <mc:Fallback>
                <p:oleObj name="Formel" r:id="rId10" imgW="1625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5229225"/>
                        <a:ext cx="2214562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k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976728"/>
              </p:ext>
            </p:extLst>
          </p:nvPr>
        </p:nvGraphicFramePr>
        <p:xfrm>
          <a:off x="3810000" y="5181600"/>
          <a:ext cx="249555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509" name="Formel" r:id="rId12" imgW="1828800" imgH="672840" progId="Equation.3">
                  <p:embed/>
                </p:oleObj>
              </mc:Choice>
              <mc:Fallback>
                <p:oleObj name="Formel" r:id="rId12" imgW="182880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181600"/>
                        <a:ext cx="2495550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Gerade Verbindung mit Pfeil 14"/>
          <p:cNvCxnSpPr/>
          <p:nvPr/>
        </p:nvCxnSpPr>
        <p:spPr bwMode="auto">
          <a:xfrm>
            <a:off x="2971800" y="5486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Gerade Verbindung mit Pfeil 3"/>
          <p:cNvCxnSpPr/>
          <p:nvPr/>
        </p:nvCxnSpPr>
        <p:spPr bwMode="auto">
          <a:xfrm flipH="1">
            <a:off x="2971800" y="42672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2286000" y="4724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 flipH="1">
            <a:off x="4724400" y="5029200"/>
            <a:ext cx="9906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3504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err="1" smtClean="0"/>
              <a:t>Gain-Bandwidth</a:t>
            </a:r>
            <a:r>
              <a:rPr lang="de-DE" altLang="de-DE" sz="2000" dirty="0" smtClean="0"/>
              <a:t> Produkt 1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1212850"/>
          </a:xfrm>
        </p:spPr>
        <p:txBody>
          <a:bodyPr/>
          <a:lstStyle/>
          <a:p>
            <a:r>
              <a:rPr lang="de-DE" sz="1400" dirty="0"/>
              <a:t>Zeitkonstante um 1+ </a:t>
            </a:r>
            <a:r>
              <a:rPr lang="de-DE" sz="1400" dirty="0" err="1"/>
              <a:t>bata</a:t>
            </a:r>
            <a:r>
              <a:rPr lang="de-DE" sz="1400" dirty="0"/>
              <a:t> A </a:t>
            </a:r>
            <a:r>
              <a:rPr lang="de-DE" sz="1400" dirty="0" smtClean="0"/>
              <a:t>kleiner</a:t>
            </a:r>
          </a:p>
          <a:p>
            <a:r>
              <a:rPr lang="de-DE" sz="1400" dirty="0"/>
              <a:t>Verstärkung ebenfalls um </a:t>
            </a:r>
            <a:r>
              <a:rPr lang="de-DE" sz="1400" dirty="0" err="1"/>
              <a:t>um</a:t>
            </a:r>
            <a:r>
              <a:rPr lang="de-DE" sz="1400" dirty="0"/>
              <a:t> 1+ </a:t>
            </a:r>
            <a:r>
              <a:rPr lang="de-DE" sz="1400" dirty="0" err="1"/>
              <a:t>bata</a:t>
            </a:r>
            <a:r>
              <a:rPr lang="de-DE" sz="1400" dirty="0"/>
              <a:t> A </a:t>
            </a:r>
            <a:r>
              <a:rPr lang="de-DE" sz="1400" dirty="0" smtClean="0"/>
              <a:t>kleiner</a:t>
            </a:r>
          </a:p>
          <a:p>
            <a:r>
              <a:rPr lang="de-DE" sz="1400" dirty="0"/>
              <a:t>Bandbrite </a:t>
            </a:r>
            <a:r>
              <a:rPr lang="de-DE" sz="1400" dirty="0" smtClean="0"/>
              <a:t>definiert als B </a:t>
            </a:r>
            <a:r>
              <a:rPr lang="de-DE" sz="1400" dirty="0"/>
              <a:t>= 1/(t * 2Pi)</a:t>
            </a:r>
          </a:p>
          <a:p>
            <a:r>
              <a:rPr lang="de-DE" sz="1400" dirty="0" smtClean="0"/>
              <a:t>Produkt </a:t>
            </a:r>
            <a:r>
              <a:rPr lang="de-DE" sz="1400" dirty="0"/>
              <a:t>Verstärkung * Bandbreite ist konstant.</a:t>
            </a:r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5105400" y="3124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7086600" y="31242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7239000" y="22860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72"/>
          <p:cNvCxnSpPr/>
          <p:nvPr/>
        </p:nvCxnSpPr>
        <p:spPr bwMode="auto">
          <a:xfrm>
            <a:off x="5410200" y="3124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73"/>
          <p:cNvCxnSpPr/>
          <p:nvPr/>
        </p:nvCxnSpPr>
        <p:spPr bwMode="auto">
          <a:xfrm>
            <a:off x="4495800" y="3124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6" name="Gruppieren 85"/>
          <p:cNvGrpSpPr/>
          <p:nvPr/>
        </p:nvGrpSpPr>
        <p:grpSpPr>
          <a:xfrm>
            <a:off x="5867400" y="2133600"/>
            <a:ext cx="1371600" cy="304800"/>
            <a:chOff x="3657600" y="1143000"/>
            <a:chExt cx="1371600" cy="304800"/>
          </a:xfrm>
        </p:grpSpPr>
        <p:cxnSp>
          <p:nvCxnSpPr>
            <p:cNvPr id="90" name="Gerade Verbindung 89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2" name="Gerade Verbindung 91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3" name="Gerade Verbindung 92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4" name="Gruppieren 93"/>
          <p:cNvGrpSpPr/>
          <p:nvPr/>
        </p:nvGrpSpPr>
        <p:grpSpPr>
          <a:xfrm>
            <a:off x="4343400" y="2971800"/>
            <a:ext cx="1371600" cy="304800"/>
            <a:chOff x="3657600" y="1143000"/>
            <a:chExt cx="1371600" cy="304800"/>
          </a:xfrm>
        </p:grpSpPr>
        <p:cxnSp>
          <p:nvCxnSpPr>
            <p:cNvPr id="95" name="Gerade Verbindung 94"/>
            <p:cNvCxnSpPr/>
            <p:nvPr/>
          </p:nvCxnSpPr>
          <p:spPr bwMode="auto">
            <a:xfrm>
              <a:off x="42672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6" name="Gerade Verbindung 95"/>
            <p:cNvCxnSpPr/>
            <p:nvPr/>
          </p:nvCxnSpPr>
          <p:spPr bwMode="auto">
            <a:xfrm>
              <a:off x="4343400" y="1143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0" name="Gerade Verbindung 99"/>
            <p:cNvCxnSpPr/>
            <p:nvPr/>
          </p:nvCxnSpPr>
          <p:spPr bwMode="auto">
            <a:xfrm>
              <a:off x="4343400" y="129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Gerade Verbindung 107"/>
            <p:cNvCxnSpPr/>
            <p:nvPr/>
          </p:nvCxnSpPr>
          <p:spPr bwMode="auto">
            <a:xfrm>
              <a:off x="3657600" y="12954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0" name="Textfeld 109"/>
          <p:cNvSpPr txBox="1"/>
          <p:nvPr/>
        </p:nvSpPr>
        <p:spPr>
          <a:xfrm>
            <a:off x="6553200" y="1981200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Cfb</a:t>
            </a:r>
            <a:endParaRPr lang="de-DE" dirty="0"/>
          </a:p>
        </p:txBody>
      </p:sp>
      <p:cxnSp>
        <p:nvCxnSpPr>
          <p:cNvPr id="111" name="Gerade Verbindung 110"/>
          <p:cNvCxnSpPr/>
          <p:nvPr/>
        </p:nvCxnSpPr>
        <p:spPr bwMode="auto">
          <a:xfrm>
            <a:off x="5562600" y="2286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Gerade Verbindung mit Pfeil 111"/>
          <p:cNvCxnSpPr/>
          <p:nvPr/>
        </p:nvCxnSpPr>
        <p:spPr bwMode="auto">
          <a:xfrm flipV="1">
            <a:off x="4495800" y="3276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mit Pfeil 112"/>
          <p:cNvCxnSpPr/>
          <p:nvPr/>
        </p:nvCxnSpPr>
        <p:spPr bwMode="auto">
          <a:xfrm flipV="1">
            <a:off x="8001000" y="3276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Textfeld 113"/>
          <p:cNvSpPr txBox="1"/>
          <p:nvPr/>
        </p:nvSpPr>
        <p:spPr>
          <a:xfrm>
            <a:off x="7983390" y="3352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15" name="Textfeld 114"/>
          <p:cNvSpPr txBox="1"/>
          <p:nvPr/>
        </p:nvSpPr>
        <p:spPr>
          <a:xfrm>
            <a:off x="4457328" y="3352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vsig</a:t>
            </a:r>
            <a:endParaRPr lang="de-DE" dirty="0"/>
          </a:p>
        </p:txBody>
      </p:sp>
      <p:cxnSp>
        <p:nvCxnSpPr>
          <p:cNvPr id="116" name="Gerade Verbindung 115"/>
          <p:cNvCxnSpPr/>
          <p:nvPr/>
        </p:nvCxnSpPr>
        <p:spPr bwMode="auto">
          <a:xfrm>
            <a:off x="5410200" y="3124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>
            <a:off x="5867400" y="3886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57150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Ellipse 118"/>
          <p:cNvSpPr/>
          <p:nvPr/>
        </p:nvSpPr>
        <p:spPr bwMode="auto">
          <a:xfrm>
            <a:off x="6248400" y="3429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0" name="Gerade Verbindung 119"/>
          <p:cNvCxnSpPr>
            <a:endCxn id="119" idx="0"/>
          </p:cNvCxnSpPr>
          <p:nvPr/>
        </p:nvCxnSpPr>
        <p:spPr bwMode="auto">
          <a:xfrm>
            <a:off x="6477000" y="3124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5867400" y="3886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6477000" y="3124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Rechteck 122"/>
          <p:cNvSpPr/>
          <p:nvPr/>
        </p:nvSpPr>
        <p:spPr bwMode="auto">
          <a:xfrm rot="5400000">
            <a:off x="6781800" y="28956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4" name="Gerade Verbindung 123"/>
          <p:cNvCxnSpPr/>
          <p:nvPr/>
        </p:nvCxnSpPr>
        <p:spPr bwMode="auto">
          <a:xfrm>
            <a:off x="5867400" y="3124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5867400" y="3886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6477000" y="3886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6324600" y="4267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6477000" y="3886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Gerade Verbindung 128"/>
          <p:cNvCxnSpPr/>
          <p:nvPr/>
        </p:nvCxnSpPr>
        <p:spPr bwMode="auto">
          <a:xfrm>
            <a:off x="6477000" y="3886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Textfeld 129"/>
          <p:cNvSpPr txBox="1"/>
          <p:nvPr/>
        </p:nvSpPr>
        <p:spPr>
          <a:xfrm>
            <a:off x="6477000" y="3200400"/>
            <a:ext cx="568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-A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31" name="Ellipse 130"/>
          <p:cNvSpPr/>
          <p:nvPr/>
        </p:nvSpPr>
        <p:spPr bwMode="auto">
          <a:xfrm>
            <a:off x="7162800" y="30480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2" name="Textfeld 131"/>
          <p:cNvSpPr txBox="1"/>
          <p:nvPr/>
        </p:nvSpPr>
        <p:spPr>
          <a:xfrm>
            <a:off x="6658312" y="2743200"/>
            <a:ext cx="5084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Zout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>
            <a:off x="5257800" y="2286000"/>
            <a:ext cx="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5257800" y="22860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" name="Ellipse 135"/>
          <p:cNvSpPr/>
          <p:nvPr/>
        </p:nvSpPr>
        <p:spPr bwMode="auto">
          <a:xfrm>
            <a:off x="5181600" y="3048000"/>
            <a:ext cx="152400" cy="1524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Textfeld 136"/>
          <p:cNvSpPr txBox="1"/>
          <p:nvPr/>
        </p:nvSpPr>
        <p:spPr>
          <a:xfrm>
            <a:off x="4572000" y="2819400"/>
            <a:ext cx="413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Cin</a:t>
            </a:r>
            <a:endParaRPr lang="de-DE" dirty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7342711"/>
              </p:ext>
            </p:extLst>
          </p:nvPr>
        </p:nvGraphicFramePr>
        <p:xfrm>
          <a:off x="327025" y="3733800"/>
          <a:ext cx="25971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23" name="Formel" r:id="rId4" imgW="1904760" imgH="838080" progId="Equation.3">
                  <p:embed/>
                </p:oleObj>
              </mc:Choice>
              <mc:Fallback>
                <p:oleObj name="Formel" r:id="rId4" imgW="1904760" imgH="838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" y="3733800"/>
                        <a:ext cx="259715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Gerade Verbindung 4"/>
          <p:cNvCxnSpPr/>
          <p:nvPr/>
        </p:nvCxnSpPr>
        <p:spPr bwMode="auto">
          <a:xfrm>
            <a:off x="7543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8077200" y="3962400"/>
            <a:ext cx="609600" cy="533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55" name="Objek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4066349"/>
              </p:ext>
            </p:extLst>
          </p:nvPr>
        </p:nvGraphicFramePr>
        <p:xfrm>
          <a:off x="3352800" y="3962400"/>
          <a:ext cx="114141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24" name="Formel" r:id="rId6" imgW="838080" imgH="393480" progId="Equation.3">
                  <p:embed/>
                </p:oleObj>
              </mc:Choice>
              <mc:Fallback>
                <p:oleObj name="Formel" r:id="rId6" imgW="838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3962400"/>
                        <a:ext cx="1141413" cy="53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Gerade Verbindung mit Pfeil 8"/>
          <p:cNvCxnSpPr/>
          <p:nvPr/>
        </p:nvCxnSpPr>
        <p:spPr bwMode="auto">
          <a:xfrm flipV="1">
            <a:off x="7543800" y="35814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mit Pfeil 10"/>
          <p:cNvCxnSpPr/>
          <p:nvPr/>
        </p:nvCxnSpPr>
        <p:spPr bwMode="auto">
          <a:xfrm>
            <a:off x="7543800" y="4267200"/>
            <a:ext cx="1371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mit Pfeil 12"/>
          <p:cNvCxnSpPr/>
          <p:nvPr/>
        </p:nvCxnSpPr>
        <p:spPr bwMode="auto">
          <a:xfrm flipH="1" flipV="1">
            <a:off x="6781800" y="3733800"/>
            <a:ext cx="685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62" name="Objek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163246"/>
              </p:ext>
            </p:extLst>
          </p:nvPr>
        </p:nvGraphicFramePr>
        <p:xfrm>
          <a:off x="5715000" y="4648200"/>
          <a:ext cx="1368425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25" name="Formel" r:id="rId8" imgW="1002960" imgH="431640" progId="Equation.3">
                  <p:embed/>
                </p:oleObj>
              </mc:Choice>
              <mc:Fallback>
                <p:oleObj name="Formel" r:id="rId8" imgW="1002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4648200"/>
                        <a:ext cx="1368425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k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0315837"/>
              </p:ext>
            </p:extLst>
          </p:nvPr>
        </p:nvGraphicFramePr>
        <p:xfrm>
          <a:off x="725488" y="5229225"/>
          <a:ext cx="2214562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26" name="Formel" r:id="rId10" imgW="1625400" imgH="431640" progId="Equation.3">
                  <p:embed/>
                </p:oleObj>
              </mc:Choice>
              <mc:Fallback>
                <p:oleObj name="Formel" r:id="rId10" imgW="1625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88" y="5229225"/>
                        <a:ext cx="2214562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kt 6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4395488"/>
              </p:ext>
            </p:extLst>
          </p:nvPr>
        </p:nvGraphicFramePr>
        <p:xfrm>
          <a:off x="3810000" y="5181600"/>
          <a:ext cx="2495550" cy="91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27" name="Formel" r:id="rId12" imgW="1828800" imgH="672840" progId="Equation.3">
                  <p:embed/>
                </p:oleObj>
              </mc:Choice>
              <mc:Fallback>
                <p:oleObj name="Formel" r:id="rId12" imgW="1828800" imgH="672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5181600"/>
                        <a:ext cx="2495550" cy="91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Gerade Verbindung mit Pfeil 14"/>
          <p:cNvCxnSpPr/>
          <p:nvPr/>
        </p:nvCxnSpPr>
        <p:spPr bwMode="auto">
          <a:xfrm>
            <a:off x="2971800" y="5486400"/>
            <a:ext cx="685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Gerade Verbindung mit Pfeil 3"/>
          <p:cNvCxnSpPr/>
          <p:nvPr/>
        </p:nvCxnSpPr>
        <p:spPr bwMode="auto">
          <a:xfrm flipH="1">
            <a:off x="2971800" y="42672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2286000" y="4724400"/>
            <a:ext cx="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mit Pfeil 15"/>
          <p:cNvCxnSpPr/>
          <p:nvPr/>
        </p:nvCxnSpPr>
        <p:spPr bwMode="auto">
          <a:xfrm flipH="1">
            <a:off x="4724400" y="5029200"/>
            <a:ext cx="9906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Ellipse 2"/>
          <p:cNvSpPr/>
          <p:nvPr/>
        </p:nvSpPr>
        <p:spPr bwMode="auto">
          <a:xfrm>
            <a:off x="5562600" y="5715000"/>
            <a:ext cx="6096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Ellipse 60"/>
          <p:cNvSpPr/>
          <p:nvPr/>
        </p:nvSpPr>
        <p:spPr bwMode="auto">
          <a:xfrm>
            <a:off x="6477000" y="4876800"/>
            <a:ext cx="6096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31077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err="1"/>
              <a:t>Gain-Bandwidth</a:t>
            </a:r>
            <a:r>
              <a:rPr lang="de-DE" altLang="de-DE" sz="2000" dirty="0"/>
              <a:t> Produkt </a:t>
            </a:r>
            <a:r>
              <a:rPr lang="de-DE" altLang="de-DE" sz="2000" dirty="0" smtClean="0"/>
              <a:t>2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603250"/>
          </a:xfrm>
        </p:spPr>
        <p:txBody>
          <a:bodyPr/>
          <a:lstStyle/>
          <a:p>
            <a:pPr eaLnBrk="1" hangingPunct="1"/>
            <a:r>
              <a:rPr lang="de-DE" sz="1400" dirty="0"/>
              <a:t>Verstärkung * Bandbreite ist </a:t>
            </a:r>
            <a:r>
              <a:rPr lang="de-DE" sz="1400" dirty="0" smtClean="0"/>
              <a:t>konstant</a:t>
            </a:r>
          </a:p>
          <a:p>
            <a:pPr eaLnBrk="1" hangingPunct="1"/>
            <a:r>
              <a:rPr lang="de-DE" sz="1400" dirty="0" smtClean="0"/>
              <a:t>Eine </a:t>
            </a:r>
            <a:r>
              <a:rPr lang="de-DE" sz="1400" dirty="0"/>
              <a:t>Art </a:t>
            </a:r>
            <a:r>
              <a:rPr lang="de-DE" sz="1400" dirty="0" smtClean="0"/>
              <a:t>Desensibilisierung von A, weniger gegenüber Frequenz empfindlich</a:t>
            </a:r>
            <a:endParaRPr lang="de-DE" sz="1400" dirty="0"/>
          </a:p>
        </p:txBody>
      </p:sp>
      <p:cxnSp>
        <p:nvCxnSpPr>
          <p:cNvPr id="4" name="Gerade Verbindung mit Pfeil 3"/>
          <p:cNvCxnSpPr/>
          <p:nvPr/>
        </p:nvCxnSpPr>
        <p:spPr bwMode="auto">
          <a:xfrm flipV="1">
            <a:off x="1524000" y="2133600"/>
            <a:ext cx="0" cy="2362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mit Pfeil 7"/>
          <p:cNvCxnSpPr/>
          <p:nvPr/>
        </p:nvCxnSpPr>
        <p:spPr bwMode="auto">
          <a:xfrm>
            <a:off x="1524000" y="4495800"/>
            <a:ext cx="5181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1524000" y="2667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2286000" y="2667000"/>
            <a:ext cx="3657600" cy="2286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5867400" y="4495800"/>
            <a:ext cx="662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Log(</a:t>
            </a:r>
            <a:r>
              <a:rPr lang="el-GR" dirty="0" smtClean="0">
                <a:latin typeface="Calibri"/>
              </a:rPr>
              <a:t>ω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457200" y="2209800"/>
            <a:ext cx="10679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10 Log(A(</a:t>
            </a:r>
            <a:r>
              <a:rPr lang="el-GR" dirty="0" smtClean="0">
                <a:latin typeface="Calibri"/>
              </a:rPr>
              <a:t>ω</a:t>
            </a:r>
            <a:r>
              <a:rPr lang="de-DE" dirty="0" smtClean="0"/>
              <a:t>))</a:t>
            </a:r>
            <a:endParaRPr lang="de-DE" dirty="0"/>
          </a:p>
        </p:txBody>
      </p:sp>
      <p:graphicFrame>
        <p:nvGraphicFramePr>
          <p:cNvPr id="19" name="Objek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4017441"/>
              </p:ext>
            </p:extLst>
          </p:nvPr>
        </p:nvGraphicFramePr>
        <p:xfrm>
          <a:off x="1600200" y="2362200"/>
          <a:ext cx="520700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66" name="Formel" r:id="rId4" imgW="380880" imgH="228600" progId="Equation.3">
                  <p:embed/>
                </p:oleObj>
              </mc:Choice>
              <mc:Fallback>
                <p:oleObj name="Formel" r:id="rId4" imgW="380880" imgH="228600" progId="Equation.3">
                  <p:embed/>
                  <p:pic>
                    <p:nvPicPr>
                      <p:cNvPr id="0" name="Objek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362200"/>
                        <a:ext cx="520700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k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6973357"/>
              </p:ext>
            </p:extLst>
          </p:nvPr>
        </p:nvGraphicFramePr>
        <p:xfrm>
          <a:off x="2819400" y="4800600"/>
          <a:ext cx="117792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67" name="Formel" r:id="rId6" imgW="863280" imgH="228600" progId="Equation.3">
                  <p:embed/>
                </p:oleObj>
              </mc:Choice>
              <mc:Fallback>
                <p:oleObj name="Formel" r:id="rId6" imgW="863280" imgH="228600" progId="Equation.3">
                  <p:embed/>
                  <p:pic>
                    <p:nvPicPr>
                      <p:cNvPr id="0" name="Objek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4800600"/>
                        <a:ext cx="1177925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kt 6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055301"/>
              </p:ext>
            </p:extLst>
          </p:nvPr>
        </p:nvGraphicFramePr>
        <p:xfrm>
          <a:off x="1524000" y="4038600"/>
          <a:ext cx="349250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68" name="Formel" r:id="rId8" imgW="253800" imgH="177480" progId="Equation.3">
                  <p:embed/>
                </p:oleObj>
              </mc:Choice>
              <mc:Fallback>
                <p:oleObj name="Formel" r:id="rId8" imgW="2538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038600"/>
                        <a:ext cx="349250" cy="24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Gerade Verbindung 21"/>
          <p:cNvCxnSpPr/>
          <p:nvPr/>
        </p:nvCxnSpPr>
        <p:spPr bwMode="auto">
          <a:xfrm>
            <a:off x="1524000" y="4038600"/>
            <a:ext cx="2819400" cy="0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3" name="Objek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013182"/>
              </p:ext>
            </p:extLst>
          </p:nvPr>
        </p:nvGraphicFramePr>
        <p:xfrm>
          <a:off x="2590800" y="3352800"/>
          <a:ext cx="849312" cy="588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69" name="Formel" r:id="rId10" imgW="622080" imgH="431640" progId="Equation.3">
                  <p:embed/>
                </p:oleObj>
              </mc:Choice>
              <mc:Fallback>
                <p:oleObj name="Formel" r:id="rId10" imgW="622080" imgH="431640" progId="Equation.3">
                  <p:embed/>
                  <p:pic>
                    <p:nvPicPr>
                      <p:cNvPr id="0" name="Objek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352800"/>
                        <a:ext cx="849312" cy="588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Gerade Verbindung 24"/>
          <p:cNvCxnSpPr/>
          <p:nvPr/>
        </p:nvCxnSpPr>
        <p:spPr bwMode="auto">
          <a:xfrm>
            <a:off x="4343400" y="40386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2286000" y="26670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mit Pfeil 27"/>
          <p:cNvCxnSpPr/>
          <p:nvPr/>
        </p:nvCxnSpPr>
        <p:spPr bwMode="auto">
          <a:xfrm>
            <a:off x="5181600" y="35814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80" name="Objek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5949175"/>
              </p:ext>
            </p:extLst>
          </p:nvPr>
        </p:nvGraphicFramePr>
        <p:xfrm>
          <a:off x="5257800" y="3733800"/>
          <a:ext cx="1609725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70" name="Formel" r:id="rId12" imgW="1180800" imgH="228600" progId="Equation.3">
                  <p:embed/>
                </p:oleObj>
              </mc:Choice>
              <mc:Fallback>
                <p:oleObj name="Formel" r:id="rId12" imgW="1180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733800"/>
                        <a:ext cx="1609725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Gerade Verbindung mit Pfeil 2"/>
          <p:cNvCxnSpPr/>
          <p:nvPr/>
        </p:nvCxnSpPr>
        <p:spPr bwMode="auto">
          <a:xfrm>
            <a:off x="2209800" y="16764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feld 4"/>
          <p:cNvSpPr txBox="1"/>
          <p:nvPr/>
        </p:nvSpPr>
        <p:spPr>
          <a:xfrm>
            <a:off x="2209800" y="1905000"/>
            <a:ext cx="816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Ohne RK</a:t>
            </a:r>
            <a:endParaRPr lang="de-DE" dirty="0"/>
          </a:p>
        </p:txBody>
      </p:sp>
      <p:cxnSp>
        <p:nvCxnSpPr>
          <p:cNvPr id="24" name="Gerade Verbindung mit Pfeil 23"/>
          <p:cNvCxnSpPr/>
          <p:nvPr/>
        </p:nvCxnSpPr>
        <p:spPr bwMode="auto">
          <a:xfrm>
            <a:off x="3657600" y="2971800"/>
            <a:ext cx="0" cy="990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feld 25"/>
          <p:cNvSpPr txBox="1"/>
          <p:nvPr/>
        </p:nvSpPr>
        <p:spPr>
          <a:xfrm>
            <a:off x="3742560" y="28956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0070C0"/>
                </a:solidFill>
              </a:rPr>
              <a:t>Mit RK</a:t>
            </a:r>
            <a:endParaRPr lang="de-DE" dirty="0">
              <a:solidFill>
                <a:srgbClr val="0070C0"/>
              </a:solidFill>
            </a:endParaRPr>
          </a:p>
        </p:txBody>
      </p:sp>
      <p:cxnSp>
        <p:nvCxnSpPr>
          <p:cNvPr id="7" name="Gerade Verbindung mit Pfeil 6"/>
          <p:cNvCxnSpPr/>
          <p:nvPr/>
        </p:nvCxnSpPr>
        <p:spPr bwMode="auto">
          <a:xfrm>
            <a:off x="1524000" y="4876800"/>
            <a:ext cx="762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1371600" y="4876800"/>
            <a:ext cx="8162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Ohne RK</a:t>
            </a:r>
            <a:endParaRPr lang="de-DE" dirty="0"/>
          </a:p>
        </p:txBody>
      </p:sp>
      <p:cxnSp>
        <p:nvCxnSpPr>
          <p:cNvPr id="29" name="Gerade Verbindung mit Pfeil 28"/>
          <p:cNvCxnSpPr/>
          <p:nvPr/>
        </p:nvCxnSpPr>
        <p:spPr bwMode="auto">
          <a:xfrm>
            <a:off x="1524000" y="5410200"/>
            <a:ext cx="2819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Textfeld 30"/>
          <p:cNvSpPr txBox="1"/>
          <p:nvPr/>
        </p:nvSpPr>
        <p:spPr>
          <a:xfrm>
            <a:off x="1524000" y="54102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Mit RK</a:t>
            </a:r>
            <a:endParaRPr lang="de-DE" dirty="0"/>
          </a:p>
        </p:txBody>
      </p:sp>
      <p:cxnSp>
        <p:nvCxnSpPr>
          <p:cNvPr id="14" name="Gerade Verbindung 13"/>
          <p:cNvCxnSpPr/>
          <p:nvPr/>
        </p:nvCxnSpPr>
        <p:spPr bwMode="auto">
          <a:xfrm flipH="1" flipV="1">
            <a:off x="4343400" y="4038600"/>
            <a:ext cx="1600200" cy="990600"/>
          </a:xfrm>
          <a:prstGeom prst="line">
            <a:avLst/>
          </a:prstGeom>
          <a:noFill/>
          <a:ln w="9525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Bogen 15"/>
          <p:cNvSpPr/>
          <p:nvPr/>
        </p:nvSpPr>
        <p:spPr bwMode="auto">
          <a:xfrm>
            <a:off x="685800" y="2667000"/>
            <a:ext cx="2286000" cy="1676400"/>
          </a:xfrm>
          <a:prstGeom prst="arc">
            <a:avLst>
              <a:gd name="adj1" fmla="val 16200000"/>
              <a:gd name="adj2" fmla="val 1921166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2209800" y="26670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9" name="Gerade Verbindung 2048"/>
          <p:cNvCxnSpPr/>
          <p:nvPr/>
        </p:nvCxnSpPr>
        <p:spPr bwMode="auto">
          <a:xfrm>
            <a:off x="2209800" y="2743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5" name="Textfeld 2054"/>
          <p:cNvSpPr txBox="1"/>
          <p:nvPr/>
        </p:nvSpPr>
        <p:spPr>
          <a:xfrm>
            <a:off x="2743200" y="24384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3dB</a:t>
            </a:r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 flipV="1">
            <a:off x="3962400" y="4495800"/>
            <a:ext cx="3810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>
            <a:off x="1905000" y="4267200"/>
            <a:ext cx="3810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59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1287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304800" y="5715000"/>
            <a:ext cx="609600" cy="685800"/>
            <a:chOff x="304800" y="5715000"/>
            <a:chExt cx="609600" cy="685800"/>
          </a:xfrm>
        </p:grpSpPr>
        <p:cxnSp>
          <p:nvCxnSpPr>
            <p:cNvPr id="137" name="Gerade Verbindung 136"/>
            <p:cNvCxnSpPr/>
            <p:nvPr/>
          </p:nvCxnSpPr>
          <p:spPr bwMode="auto">
            <a:xfrm>
              <a:off x="609600" y="609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bg2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8" name="Gerade Verbindung 137"/>
            <p:cNvCxnSpPr/>
            <p:nvPr/>
          </p:nvCxnSpPr>
          <p:spPr bwMode="auto">
            <a:xfrm>
              <a:off x="304800" y="60198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bg2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9" name="Gerade Verbindung 138"/>
            <p:cNvCxnSpPr/>
            <p:nvPr/>
          </p:nvCxnSpPr>
          <p:spPr bwMode="auto">
            <a:xfrm>
              <a:off x="457200" y="6096000"/>
              <a:ext cx="304800" cy="0"/>
            </a:xfrm>
            <a:prstGeom prst="line">
              <a:avLst/>
            </a:prstGeom>
            <a:noFill/>
            <a:ln w="38100" cap="flat" cmpd="sng" algn="ctr">
              <a:solidFill>
                <a:schemeClr val="bg2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" name="Gerade Verbindung 153"/>
            <p:cNvCxnSpPr/>
            <p:nvPr/>
          </p:nvCxnSpPr>
          <p:spPr bwMode="auto">
            <a:xfrm>
              <a:off x="609600" y="5715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bg2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" name="Gerade Verbindung 154"/>
            <p:cNvCxnSpPr/>
            <p:nvPr/>
          </p:nvCxnSpPr>
          <p:spPr bwMode="auto">
            <a:xfrm flipV="1">
              <a:off x="533400" y="6400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bg2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47" name="Gruppieren 246"/>
          <p:cNvGrpSpPr/>
          <p:nvPr/>
        </p:nvGrpSpPr>
        <p:grpSpPr>
          <a:xfrm>
            <a:off x="381000" y="3048000"/>
            <a:ext cx="457200" cy="1066800"/>
            <a:chOff x="2514600" y="3733800"/>
            <a:chExt cx="457200" cy="1066800"/>
          </a:xfrm>
        </p:grpSpPr>
        <p:sp>
          <p:nvSpPr>
            <p:cNvPr id="248" name="Ellipse 247"/>
            <p:cNvSpPr/>
            <p:nvPr/>
          </p:nvSpPr>
          <p:spPr bwMode="auto">
            <a:xfrm>
              <a:off x="2514600" y="4038600"/>
              <a:ext cx="457200" cy="457200"/>
            </a:xfrm>
            <a:prstGeom prst="ellipse">
              <a:avLst/>
            </a:prstGeom>
            <a:noFill/>
            <a:ln w="9525" cap="flat" cmpd="sng" algn="ctr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49" name="Gerade Verbindung 248"/>
            <p:cNvCxnSpPr>
              <a:endCxn id="248" idx="0"/>
            </p:cNvCxnSpPr>
            <p:nvPr/>
          </p:nvCxnSpPr>
          <p:spPr bwMode="auto">
            <a:xfrm>
              <a:off x="2743200" y="3733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0" name="Gerade Verbindung 249"/>
            <p:cNvCxnSpPr/>
            <p:nvPr/>
          </p:nvCxnSpPr>
          <p:spPr bwMode="auto">
            <a:xfrm>
              <a:off x="2743200" y="4495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51" name="Gruppieren 250"/>
            <p:cNvGrpSpPr/>
            <p:nvPr/>
          </p:nvGrpSpPr>
          <p:grpSpPr>
            <a:xfrm>
              <a:off x="2590800" y="4191000"/>
              <a:ext cx="304800" cy="152400"/>
              <a:chOff x="4038600" y="3810000"/>
              <a:chExt cx="762000" cy="381000"/>
            </a:xfrm>
          </p:grpSpPr>
          <p:grpSp>
            <p:nvGrpSpPr>
              <p:cNvPr id="252" name="Gruppieren 251"/>
              <p:cNvGrpSpPr/>
              <p:nvPr/>
            </p:nvGrpSpPr>
            <p:grpSpPr>
              <a:xfrm>
                <a:off x="4038600" y="3810000"/>
                <a:ext cx="381000" cy="381000"/>
                <a:chOff x="4038600" y="3810000"/>
                <a:chExt cx="381000" cy="381000"/>
              </a:xfrm>
            </p:grpSpPr>
            <p:sp>
              <p:nvSpPr>
                <p:cNvPr id="256" name="Bogen 255"/>
                <p:cNvSpPr/>
                <p:nvPr/>
              </p:nvSpPr>
              <p:spPr bwMode="auto">
                <a:xfrm>
                  <a:off x="4038600" y="3810000"/>
                  <a:ext cx="381000" cy="381000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57" name="Bogen 256"/>
                <p:cNvSpPr/>
                <p:nvPr/>
              </p:nvSpPr>
              <p:spPr bwMode="auto">
                <a:xfrm flipH="1">
                  <a:off x="4038600" y="3810000"/>
                  <a:ext cx="381000" cy="381000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253" name="Gruppieren 252"/>
              <p:cNvGrpSpPr/>
              <p:nvPr/>
            </p:nvGrpSpPr>
            <p:grpSpPr>
              <a:xfrm rot="10800000">
                <a:off x="4419600" y="3810000"/>
                <a:ext cx="381000" cy="381000"/>
                <a:chOff x="4038600" y="3810000"/>
                <a:chExt cx="381000" cy="381000"/>
              </a:xfrm>
            </p:grpSpPr>
            <p:sp>
              <p:nvSpPr>
                <p:cNvPr id="254" name="Bogen 253"/>
                <p:cNvSpPr/>
                <p:nvPr/>
              </p:nvSpPr>
              <p:spPr bwMode="auto">
                <a:xfrm>
                  <a:off x="4038600" y="3810000"/>
                  <a:ext cx="381000" cy="381000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55" name="Bogen 254"/>
                <p:cNvSpPr/>
                <p:nvPr/>
              </p:nvSpPr>
              <p:spPr bwMode="auto">
                <a:xfrm flipH="1">
                  <a:off x="4038600" y="3810000"/>
                  <a:ext cx="381000" cy="381000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bg2">
                      <a:lumMod val="20000"/>
                      <a:lumOff val="80000"/>
                    </a:scheme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</p:grpSp>
        </p:grpSp>
      </p:grp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000" dirty="0"/>
              <a:t>Klein- und </a:t>
            </a:r>
            <a:r>
              <a:rPr lang="de-DE" sz="2000" dirty="0" smtClean="0"/>
              <a:t>Großsignalmodelle</a:t>
            </a:r>
            <a:r>
              <a:rPr lang="de-DE" altLang="de-DE" sz="2000" dirty="0" smtClean="0"/>
              <a:t> 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Klein- und Großsignalmodelle</a:t>
            </a:r>
            <a:endParaRPr lang="de-DE" sz="1400" dirty="0"/>
          </a:p>
        </p:txBody>
      </p:sp>
      <p:grpSp>
        <p:nvGrpSpPr>
          <p:cNvPr id="21" name="Gruppieren 20"/>
          <p:cNvGrpSpPr/>
          <p:nvPr/>
        </p:nvGrpSpPr>
        <p:grpSpPr>
          <a:xfrm>
            <a:off x="2971800" y="838200"/>
            <a:ext cx="1600200" cy="1600200"/>
            <a:chOff x="2971800" y="1447800"/>
            <a:chExt cx="1600200" cy="1600200"/>
          </a:xfrm>
        </p:grpSpPr>
        <p:sp>
          <p:nvSpPr>
            <p:cNvPr id="2" name="Rechteck 1"/>
            <p:cNvSpPr/>
            <p:nvPr/>
          </p:nvSpPr>
          <p:spPr bwMode="auto">
            <a:xfrm>
              <a:off x="3505200" y="1981200"/>
              <a:ext cx="1066800" cy="1066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" name="Bogen 3"/>
            <p:cNvSpPr/>
            <p:nvPr/>
          </p:nvSpPr>
          <p:spPr bwMode="auto">
            <a:xfrm rot="5400000">
              <a:off x="2971800" y="1447800"/>
              <a:ext cx="1447800" cy="14478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6" name="Gerade Verbindung 5"/>
          <p:cNvCxnSpPr>
            <a:stCxn id="2" idx="3"/>
          </p:cNvCxnSpPr>
          <p:nvPr/>
        </p:nvCxnSpPr>
        <p:spPr bwMode="auto">
          <a:xfrm>
            <a:off x="4572000" y="1905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Rechteck 7"/>
          <p:cNvSpPr/>
          <p:nvPr/>
        </p:nvSpPr>
        <p:spPr bwMode="auto">
          <a:xfrm>
            <a:off x="4953000" y="1828800"/>
            <a:ext cx="304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5257800" y="1905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6019800" y="1905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5791200" y="2362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5791200" y="2438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6019800" y="2438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6019800" y="1905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>
            <a:stCxn id="2" idx="1"/>
          </p:cNvCxnSpPr>
          <p:nvPr/>
        </p:nvCxnSpPr>
        <p:spPr bwMode="auto">
          <a:xfrm flipH="1">
            <a:off x="2514600" y="1905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5" name="Freihandform 2054"/>
          <p:cNvSpPr/>
          <p:nvPr/>
        </p:nvSpPr>
        <p:spPr bwMode="auto">
          <a:xfrm>
            <a:off x="1352550" y="1770271"/>
            <a:ext cx="542925" cy="287129"/>
          </a:xfrm>
          <a:custGeom>
            <a:avLst/>
            <a:gdLst>
              <a:gd name="connsiteX0" fmla="*/ 0 w 542925"/>
              <a:gd name="connsiteY0" fmla="*/ 106154 h 182405"/>
              <a:gd name="connsiteX1" fmla="*/ 47625 w 542925"/>
              <a:gd name="connsiteY1" fmla="*/ 1379 h 182405"/>
              <a:gd name="connsiteX2" fmla="*/ 104775 w 542925"/>
              <a:gd name="connsiteY2" fmla="*/ 172829 h 182405"/>
              <a:gd name="connsiteX3" fmla="*/ 161925 w 542925"/>
              <a:gd name="connsiteY3" fmla="*/ 20429 h 182405"/>
              <a:gd name="connsiteX4" fmla="*/ 219075 w 542925"/>
              <a:gd name="connsiteY4" fmla="*/ 172829 h 182405"/>
              <a:gd name="connsiteX5" fmla="*/ 295275 w 542925"/>
              <a:gd name="connsiteY5" fmla="*/ 20429 h 182405"/>
              <a:gd name="connsiteX6" fmla="*/ 342900 w 542925"/>
              <a:gd name="connsiteY6" fmla="*/ 182354 h 182405"/>
              <a:gd name="connsiteX7" fmla="*/ 409575 w 542925"/>
              <a:gd name="connsiteY7" fmla="*/ 39479 h 182405"/>
              <a:gd name="connsiteX8" fmla="*/ 466725 w 542925"/>
              <a:gd name="connsiteY8" fmla="*/ 182354 h 182405"/>
              <a:gd name="connsiteX9" fmla="*/ 542925 w 542925"/>
              <a:gd name="connsiteY9" fmla="*/ 49004 h 182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2925" h="182405">
                <a:moveTo>
                  <a:pt x="0" y="106154"/>
                </a:moveTo>
                <a:cubicBezTo>
                  <a:pt x="15081" y="48210"/>
                  <a:pt x="30163" y="-9733"/>
                  <a:pt x="47625" y="1379"/>
                </a:cubicBezTo>
                <a:cubicBezTo>
                  <a:pt x="65087" y="12491"/>
                  <a:pt x="85725" y="169654"/>
                  <a:pt x="104775" y="172829"/>
                </a:cubicBezTo>
                <a:cubicBezTo>
                  <a:pt x="123825" y="176004"/>
                  <a:pt x="142875" y="20429"/>
                  <a:pt x="161925" y="20429"/>
                </a:cubicBezTo>
                <a:cubicBezTo>
                  <a:pt x="180975" y="20429"/>
                  <a:pt x="196850" y="172829"/>
                  <a:pt x="219075" y="172829"/>
                </a:cubicBezTo>
                <a:cubicBezTo>
                  <a:pt x="241300" y="172829"/>
                  <a:pt x="274638" y="18842"/>
                  <a:pt x="295275" y="20429"/>
                </a:cubicBezTo>
                <a:cubicBezTo>
                  <a:pt x="315912" y="22016"/>
                  <a:pt x="323850" y="179179"/>
                  <a:pt x="342900" y="182354"/>
                </a:cubicBezTo>
                <a:cubicBezTo>
                  <a:pt x="361950" y="185529"/>
                  <a:pt x="388938" y="39479"/>
                  <a:pt x="409575" y="39479"/>
                </a:cubicBezTo>
                <a:cubicBezTo>
                  <a:pt x="430212" y="39479"/>
                  <a:pt x="444500" y="180767"/>
                  <a:pt x="466725" y="182354"/>
                </a:cubicBezTo>
                <a:cubicBezTo>
                  <a:pt x="488950" y="183941"/>
                  <a:pt x="515937" y="116472"/>
                  <a:pt x="542925" y="4900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57" name="Gerade Verbindung 2056"/>
          <p:cNvCxnSpPr/>
          <p:nvPr/>
        </p:nvCxnSpPr>
        <p:spPr bwMode="auto">
          <a:xfrm>
            <a:off x="1219200" y="19050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0" name="Gerade Verbindung mit Pfeil 2059"/>
          <p:cNvCxnSpPr/>
          <p:nvPr/>
        </p:nvCxnSpPr>
        <p:spPr bwMode="auto">
          <a:xfrm flipV="1">
            <a:off x="1219200" y="17526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2" name="Gerade Verbindung mit Pfeil 2061"/>
          <p:cNvCxnSpPr/>
          <p:nvPr/>
        </p:nvCxnSpPr>
        <p:spPr bwMode="auto">
          <a:xfrm>
            <a:off x="1219200" y="2514600"/>
            <a:ext cx="1066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69" name="Gruppieren 68"/>
          <p:cNvGrpSpPr/>
          <p:nvPr/>
        </p:nvGrpSpPr>
        <p:grpSpPr>
          <a:xfrm>
            <a:off x="2971800" y="2590800"/>
            <a:ext cx="1600200" cy="1600200"/>
            <a:chOff x="2971800" y="1447800"/>
            <a:chExt cx="1600200" cy="1600200"/>
          </a:xfrm>
        </p:grpSpPr>
        <p:sp>
          <p:nvSpPr>
            <p:cNvPr id="70" name="Rechteck 69"/>
            <p:cNvSpPr/>
            <p:nvPr/>
          </p:nvSpPr>
          <p:spPr bwMode="auto">
            <a:xfrm>
              <a:off x="3505200" y="1981200"/>
              <a:ext cx="1066800" cy="1066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1" name="Bogen 70"/>
            <p:cNvSpPr/>
            <p:nvPr/>
          </p:nvSpPr>
          <p:spPr bwMode="auto">
            <a:xfrm rot="5400000">
              <a:off x="2971800" y="1447800"/>
              <a:ext cx="1447800" cy="14478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2" name="Gerade Verbindung 71"/>
          <p:cNvCxnSpPr>
            <a:stCxn id="70" idx="3"/>
          </p:cNvCxnSpPr>
          <p:nvPr/>
        </p:nvCxnSpPr>
        <p:spPr bwMode="auto">
          <a:xfrm>
            <a:off x="4572000" y="3657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3" name="Rechteck 72"/>
          <p:cNvSpPr/>
          <p:nvPr/>
        </p:nvSpPr>
        <p:spPr bwMode="auto">
          <a:xfrm>
            <a:off x="4953000" y="3581400"/>
            <a:ext cx="304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1" name="Gerade Verbindung 80"/>
          <p:cNvCxnSpPr>
            <a:stCxn id="70" idx="1"/>
          </p:cNvCxnSpPr>
          <p:nvPr/>
        </p:nvCxnSpPr>
        <p:spPr bwMode="auto">
          <a:xfrm flipH="1">
            <a:off x="2514600" y="3657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 flipH="1">
            <a:off x="4283077" y="3700463"/>
            <a:ext cx="26986" cy="46037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1219200" y="3657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mit Pfeil 85"/>
          <p:cNvCxnSpPr/>
          <p:nvPr/>
        </p:nvCxnSpPr>
        <p:spPr bwMode="auto">
          <a:xfrm flipV="1">
            <a:off x="1219200" y="35052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mit Pfeil 86"/>
          <p:cNvCxnSpPr/>
          <p:nvPr/>
        </p:nvCxnSpPr>
        <p:spPr bwMode="auto">
          <a:xfrm>
            <a:off x="1219200" y="4267200"/>
            <a:ext cx="1066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0" name="Rechteck 89"/>
          <p:cNvSpPr/>
          <p:nvPr/>
        </p:nvSpPr>
        <p:spPr bwMode="auto">
          <a:xfrm>
            <a:off x="3505200" y="4876800"/>
            <a:ext cx="1066800" cy="1066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2" name="Gerade Verbindung 91"/>
          <p:cNvCxnSpPr>
            <a:stCxn id="90" idx="3"/>
          </p:cNvCxnSpPr>
          <p:nvPr/>
        </p:nvCxnSpPr>
        <p:spPr bwMode="auto">
          <a:xfrm>
            <a:off x="4572000" y="5410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Rechteck 92"/>
          <p:cNvSpPr/>
          <p:nvPr/>
        </p:nvSpPr>
        <p:spPr bwMode="auto">
          <a:xfrm>
            <a:off x="4953000" y="5334000"/>
            <a:ext cx="304800" cy="152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7" name="Gerade Verbindung 96"/>
          <p:cNvCxnSpPr>
            <a:stCxn id="90" idx="1"/>
          </p:cNvCxnSpPr>
          <p:nvPr/>
        </p:nvCxnSpPr>
        <p:spPr bwMode="auto">
          <a:xfrm flipH="1">
            <a:off x="25146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mit Pfeil 99"/>
          <p:cNvCxnSpPr/>
          <p:nvPr/>
        </p:nvCxnSpPr>
        <p:spPr bwMode="auto">
          <a:xfrm flipV="1">
            <a:off x="1219200" y="46482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mit Pfeil 100"/>
          <p:cNvCxnSpPr/>
          <p:nvPr/>
        </p:nvCxnSpPr>
        <p:spPr bwMode="auto">
          <a:xfrm>
            <a:off x="1219200" y="5410200"/>
            <a:ext cx="1066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Freihandform 104"/>
          <p:cNvSpPr/>
          <p:nvPr/>
        </p:nvSpPr>
        <p:spPr bwMode="auto">
          <a:xfrm>
            <a:off x="1371600" y="5257800"/>
            <a:ext cx="542925" cy="287129"/>
          </a:xfrm>
          <a:custGeom>
            <a:avLst/>
            <a:gdLst>
              <a:gd name="connsiteX0" fmla="*/ 0 w 542925"/>
              <a:gd name="connsiteY0" fmla="*/ 106154 h 182405"/>
              <a:gd name="connsiteX1" fmla="*/ 47625 w 542925"/>
              <a:gd name="connsiteY1" fmla="*/ 1379 h 182405"/>
              <a:gd name="connsiteX2" fmla="*/ 104775 w 542925"/>
              <a:gd name="connsiteY2" fmla="*/ 172829 h 182405"/>
              <a:gd name="connsiteX3" fmla="*/ 161925 w 542925"/>
              <a:gd name="connsiteY3" fmla="*/ 20429 h 182405"/>
              <a:gd name="connsiteX4" fmla="*/ 219075 w 542925"/>
              <a:gd name="connsiteY4" fmla="*/ 172829 h 182405"/>
              <a:gd name="connsiteX5" fmla="*/ 295275 w 542925"/>
              <a:gd name="connsiteY5" fmla="*/ 20429 h 182405"/>
              <a:gd name="connsiteX6" fmla="*/ 342900 w 542925"/>
              <a:gd name="connsiteY6" fmla="*/ 182354 h 182405"/>
              <a:gd name="connsiteX7" fmla="*/ 409575 w 542925"/>
              <a:gd name="connsiteY7" fmla="*/ 39479 h 182405"/>
              <a:gd name="connsiteX8" fmla="*/ 466725 w 542925"/>
              <a:gd name="connsiteY8" fmla="*/ 182354 h 182405"/>
              <a:gd name="connsiteX9" fmla="*/ 542925 w 542925"/>
              <a:gd name="connsiteY9" fmla="*/ 49004 h 182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2925" h="182405">
                <a:moveTo>
                  <a:pt x="0" y="106154"/>
                </a:moveTo>
                <a:cubicBezTo>
                  <a:pt x="15081" y="48210"/>
                  <a:pt x="30163" y="-9733"/>
                  <a:pt x="47625" y="1379"/>
                </a:cubicBezTo>
                <a:cubicBezTo>
                  <a:pt x="65087" y="12491"/>
                  <a:pt x="85725" y="169654"/>
                  <a:pt x="104775" y="172829"/>
                </a:cubicBezTo>
                <a:cubicBezTo>
                  <a:pt x="123825" y="176004"/>
                  <a:pt x="142875" y="20429"/>
                  <a:pt x="161925" y="20429"/>
                </a:cubicBezTo>
                <a:cubicBezTo>
                  <a:pt x="180975" y="20429"/>
                  <a:pt x="196850" y="172829"/>
                  <a:pt x="219075" y="172829"/>
                </a:cubicBezTo>
                <a:cubicBezTo>
                  <a:pt x="241300" y="172829"/>
                  <a:pt x="274638" y="18842"/>
                  <a:pt x="295275" y="20429"/>
                </a:cubicBezTo>
                <a:cubicBezTo>
                  <a:pt x="315912" y="22016"/>
                  <a:pt x="323850" y="179179"/>
                  <a:pt x="342900" y="182354"/>
                </a:cubicBezTo>
                <a:cubicBezTo>
                  <a:pt x="361950" y="185529"/>
                  <a:pt x="388938" y="39479"/>
                  <a:pt x="409575" y="39479"/>
                </a:cubicBezTo>
                <a:cubicBezTo>
                  <a:pt x="430212" y="39479"/>
                  <a:pt x="444500" y="180767"/>
                  <a:pt x="466725" y="182354"/>
                </a:cubicBezTo>
                <a:cubicBezTo>
                  <a:pt x="488950" y="183941"/>
                  <a:pt x="515937" y="116472"/>
                  <a:pt x="542925" y="4900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6" name="Gerade Verbindung 105"/>
          <p:cNvCxnSpPr/>
          <p:nvPr/>
        </p:nvCxnSpPr>
        <p:spPr bwMode="auto">
          <a:xfrm flipH="1">
            <a:off x="3733800" y="5105400"/>
            <a:ext cx="6096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1" name="Gerade Verbindung 2070"/>
          <p:cNvCxnSpPr/>
          <p:nvPr/>
        </p:nvCxnSpPr>
        <p:spPr bwMode="auto">
          <a:xfrm>
            <a:off x="3733800" y="5410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3" name="Gerade Verbindung 2072"/>
          <p:cNvCxnSpPr>
            <a:stCxn id="2" idx="0"/>
          </p:cNvCxnSpPr>
          <p:nvPr/>
        </p:nvCxnSpPr>
        <p:spPr bwMode="auto">
          <a:xfrm flipV="1">
            <a:off x="4038600" y="12192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5" name="Gerade Verbindung 2074"/>
          <p:cNvCxnSpPr/>
          <p:nvPr/>
        </p:nvCxnSpPr>
        <p:spPr bwMode="auto">
          <a:xfrm>
            <a:off x="3810000" y="1219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078" name="Gruppieren 2077"/>
          <p:cNvGrpSpPr/>
          <p:nvPr/>
        </p:nvGrpSpPr>
        <p:grpSpPr>
          <a:xfrm>
            <a:off x="5410200" y="1676400"/>
            <a:ext cx="381000" cy="228600"/>
            <a:chOff x="6477000" y="1676400"/>
            <a:chExt cx="381000" cy="228600"/>
          </a:xfrm>
        </p:grpSpPr>
        <p:sp>
          <p:nvSpPr>
            <p:cNvPr id="2077" name="Ellipse 2076"/>
            <p:cNvSpPr/>
            <p:nvPr/>
          </p:nvSpPr>
          <p:spPr bwMode="auto">
            <a:xfrm>
              <a:off x="6477000" y="1676400"/>
              <a:ext cx="152400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3" name="Ellipse 122"/>
            <p:cNvSpPr/>
            <p:nvPr/>
          </p:nvSpPr>
          <p:spPr bwMode="auto">
            <a:xfrm>
              <a:off x="6553200" y="1676400"/>
              <a:ext cx="152400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4" name="Ellipse 123"/>
            <p:cNvSpPr/>
            <p:nvPr/>
          </p:nvSpPr>
          <p:spPr bwMode="auto">
            <a:xfrm>
              <a:off x="6629400" y="1676400"/>
              <a:ext cx="152400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25" name="Ellipse 124"/>
            <p:cNvSpPr/>
            <p:nvPr/>
          </p:nvSpPr>
          <p:spPr bwMode="auto">
            <a:xfrm>
              <a:off x="6705600" y="1676400"/>
              <a:ext cx="152400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27" name="Gerade Verbindung 126"/>
          <p:cNvCxnSpPr/>
          <p:nvPr/>
        </p:nvCxnSpPr>
        <p:spPr bwMode="auto">
          <a:xfrm>
            <a:off x="5638800" y="1905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Gerade Verbindung 127"/>
          <p:cNvCxnSpPr/>
          <p:nvPr/>
        </p:nvCxnSpPr>
        <p:spPr bwMode="auto">
          <a:xfrm>
            <a:off x="5257800" y="3657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 flipH="1">
            <a:off x="5867400" y="4648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>
            <a:off x="6019800" y="3657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5638800" y="3657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5257800" y="5410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6019800" y="5410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5791200" y="586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5791200" y="5943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6019800" y="5943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 flipH="1">
            <a:off x="5867400" y="6400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6019800" y="5410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8" name="Gruppieren 147"/>
          <p:cNvGrpSpPr/>
          <p:nvPr/>
        </p:nvGrpSpPr>
        <p:grpSpPr>
          <a:xfrm>
            <a:off x="5410200" y="5181600"/>
            <a:ext cx="381000" cy="228600"/>
            <a:chOff x="6477000" y="1676400"/>
            <a:chExt cx="381000" cy="228600"/>
          </a:xfrm>
        </p:grpSpPr>
        <p:sp>
          <p:nvSpPr>
            <p:cNvPr id="149" name="Ellipse 148"/>
            <p:cNvSpPr/>
            <p:nvPr/>
          </p:nvSpPr>
          <p:spPr bwMode="auto">
            <a:xfrm>
              <a:off x="6477000" y="1676400"/>
              <a:ext cx="152400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0" name="Ellipse 149"/>
            <p:cNvSpPr/>
            <p:nvPr/>
          </p:nvSpPr>
          <p:spPr bwMode="auto">
            <a:xfrm>
              <a:off x="6553200" y="1676400"/>
              <a:ext cx="152400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1" name="Ellipse 150"/>
            <p:cNvSpPr/>
            <p:nvPr/>
          </p:nvSpPr>
          <p:spPr bwMode="auto">
            <a:xfrm>
              <a:off x="6629400" y="1676400"/>
              <a:ext cx="152400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2" name="Ellipse 151"/>
            <p:cNvSpPr/>
            <p:nvPr/>
          </p:nvSpPr>
          <p:spPr bwMode="auto">
            <a:xfrm>
              <a:off x="6705600" y="1676400"/>
              <a:ext cx="152400" cy="2286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53" name="Gerade Verbindung 152"/>
          <p:cNvCxnSpPr/>
          <p:nvPr/>
        </p:nvCxnSpPr>
        <p:spPr bwMode="auto">
          <a:xfrm>
            <a:off x="5638800" y="5410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 flipH="1">
            <a:off x="5867400" y="2895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 flipV="1">
            <a:off x="4038600" y="4724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166"/>
          <p:cNvCxnSpPr/>
          <p:nvPr/>
        </p:nvCxnSpPr>
        <p:spPr bwMode="auto">
          <a:xfrm>
            <a:off x="3962400" y="4724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/>
          <p:nvPr/>
        </p:nvCxnSpPr>
        <p:spPr bwMode="auto">
          <a:xfrm>
            <a:off x="4038600" y="59436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168"/>
          <p:cNvCxnSpPr/>
          <p:nvPr/>
        </p:nvCxnSpPr>
        <p:spPr bwMode="auto">
          <a:xfrm flipV="1">
            <a:off x="3962400" y="6096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 flipV="1">
            <a:off x="4038600" y="2971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38100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>
            <a:off x="4038600" y="41910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 flipV="1">
            <a:off x="3962400" y="4343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>
            <a:off x="4038600" y="2438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 flipV="1">
            <a:off x="3962400" y="2590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>
            <a:off x="60198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>
            <a:off x="5791200" y="4114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>
            <a:off x="5791200" y="4191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>
            <a:off x="60198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83" name="Gruppieren 182"/>
          <p:cNvGrpSpPr/>
          <p:nvPr/>
        </p:nvGrpSpPr>
        <p:grpSpPr>
          <a:xfrm>
            <a:off x="5410200" y="3429000"/>
            <a:ext cx="381000" cy="228600"/>
            <a:chOff x="6477000" y="1676400"/>
            <a:chExt cx="381000" cy="228600"/>
          </a:xfrm>
        </p:grpSpPr>
        <p:sp>
          <p:nvSpPr>
            <p:cNvPr id="184" name="Ellipse 183"/>
            <p:cNvSpPr/>
            <p:nvPr/>
          </p:nvSpPr>
          <p:spPr bwMode="auto">
            <a:xfrm>
              <a:off x="6477000" y="1676400"/>
              <a:ext cx="152400" cy="228600"/>
            </a:xfrm>
            <a:prstGeom prst="ellipse">
              <a:avLst/>
            </a:prstGeom>
            <a:noFill/>
            <a:ln w="9525" cap="flat" cmpd="sng" algn="ctr">
              <a:solidFill>
                <a:schemeClr val="bg2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85" name="Ellipse 184"/>
            <p:cNvSpPr/>
            <p:nvPr/>
          </p:nvSpPr>
          <p:spPr bwMode="auto">
            <a:xfrm>
              <a:off x="6553200" y="1676400"/>
              <a:ext cx="152400" cy="228600"/>
            </a:xfrm>
            <a:prstGeom prst="ellipse">
              <a:avLst/>
            </a:prstGeom>
            <a:noFill/>
            <a:ln w="9525" cap="flat" cmpd="sng" algn="ctr">
              <a:solidFill>
                <a:schemeClr val="bg2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86" name="Ellipse 185"/>
            <p:cNvSpPr/>
            <p:nvPr/>
          </p:nvSpPr>
          <p:spPr bwMode="auto">
            <a:xfrm>
              <a:off x="6629400" y="1676400"/>
              <a:ext cx="152400" cy="228600"/>
            </a:xfrm>
            <a:prstGeom prst="ellipse">
              <a:avLst/>
            </a:prstGeom>
            <a:noFill/>
            <a:ln w="9525" cap="flat" cmpd="sng" algn="ctr">
              <a:solidFill>
                <a:schemeClr val="bg2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87" name="Ellipse 186"/>
            <p:cNvSpPr/>
            <p:nvPr/>
          </p:nvSpPr>
          <p:spPr bwMode="auto">
            <a:xfrm>
              <a:off x="6705600" y="1676400"/>
              <a:ext cx="152400" cy="228600"/>
            </a:xfrm>
            <a:prstGeom prst="ellipse">
              <a:avLst/>
            </a:prstGeom>
            <a:noFill/>
            <a:ln w="9525" cap="flat" cmpd="sng" algn="ctr">
              <a:solidFill>
                <a:schemeClr val="bg2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212" name="Gerade Verbindung 211"/>
          <p:cNvCxnSpPr/>
          <p:nvPr/>
        </p:nvCxnSpPr>
        <p:spPr bwMode="auto">
          <a:xfrm>
            <a:off x="609600" y="1371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Gerade Verbindung 212"/>
          <p:cNvCxnSpPr/>
          <p:nvPr/>
        </p:nvCxnSpPr>
        <p:spPr bwMode="auto">
          <a:xfrm>
            <a:off x="609600" y="21336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Gerade Verbindung 213"/>
          <p:cNvCxnSpPr/>
          <p:nvPr/>
        </p:nvCxnSpPr>
        <p:spPr bwMode="auto">
          <a:xfrm>
            <a:off x="609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214"/>
          <p:cNvCxnSpPr/>
          <p:nvPr/>
        </p:nvCxnSpPr>
        <p:spPr bwMode="auto">
          <a:xfrm>
            <a:off x="304800" y="2514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Gerade Verbindung 215"/>
          <p:cNvCxnSpPr/>
          <p:nvPr/>
        </p:nvCxnSpPr>
        <p:spPr bwMode="auto">
          <a:xfrm>
            <a:off x="457200" y="2590800"/>
            <a:ext cx="304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Gerade Verbindung 216"/>
          <p:cNvCxnSpPr/>
          <p:nvPr/>
        </p:nvCxnSpPr>
        <p:spPr bwMode="auto">
          <a:xfrm>
            <a:off x="609600" y="2209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18" name="Gruppieren 217"/>
          <p:cNvGrpSpPr/>
          <p:nvPr/>
        </p:nvGrpSpPr>
        <p:grpSpPr>
          <a:xfrm>
            <a:off x="381000" y="1371600"/>
            <a:ext cx="457200" cy="1066800"/>
            <a:chOff x="2514600" y="3733800"/>
            <a:chExt cx="457200" cy="1066800"/>
          </a:xfrm>
        </p:grpSpPr>
        <p:sp>
          <p:nvSpPr>
            <p:cNvPr id="219" name="Ellipse 218"/>
            <p:cNvSpPr/>
            <p:nvPr/>
          </p:nvSpPr>
          <p:spPr bwMode="auto">
            <a:xfrm>
              <a:off x="2514600" y="4038600"/>
              <a:ext cx="457200" cy="457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20" name="Gerade Verbindung 219"/>
            <p:cNvCxnSpPr>
              <a:endCxn id="219" idx="0"/>
            </p:cNvCxnSpPr>
            <p:nvPr/>
          </p:nvCxnSpPr>
          <p:spPr bwMode="auto">
            <a:xfrm>
              <a:off x="2743200" y="3733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1" name="Gerade Verbindung 220"/>
            <p:cNvCxnSpPr/>
            <p:nvPr/>
          </p:nvCxnSpPr>
          <p:spPr bwMode="auto">
            <a:xfrm>
              <a:off x="2743200" y="4495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22" name="Gruppieren 221"/>
            <p:cNvGrpSpPr/>
            <p:nvPr/>
          </p:nvGrpSpPr>
          <p:grpSpPr>
            <a:xfrm>
              <a:off x="2590800" y="4191000"/>
              <a:ext cx="304800" cy="152400"/>
              <a:chOff x="4038600" y="3810000"/>
              <a:chExt cx="762000" cy="381000"/>
            </a:xfrm>
          </p:grpSpPr>
          <p:grpSp>
            <p:nvGrpSpPr>
              <p:cNvPr id="223" name="Gruppieren 222"/>
              <p:cNvGrpSpPr/>
              <p:nvPr/>
            </p:nvGrpSpPr>
            <p:grpSpPr>
              <a:xfrm>
                <a:off x="4038600" y="3810000"/>
                <a:ext cx="381000" cy="381000"/>
                <a:chOff x="4038600" y="3810000"/>
                <a:chExt cx="381000" cy="381000"/>
              </a:xfrm>
            </p:grpSpPr>
            <p:sp>
              <p:nvSpPr>
                <p:cNvPr id="227" name="Bogen 226"/>
                <p:cNvSpPr/>
                <p:nvPr/>
              </p:nvSpPr>
              <p:spPr bwMode="auto">
                <a:xfrm>
                  <a:off x="4038600" y="3810000"/>
                  <a:ext cx="381000" cy="381000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28" name="Bogen 227"/>
                <p:cNvSpPr/>
                <p:nvPr/>
              </p:nvSpPr>
              <p:spPr bwMode="auto">
                <a:xfrm flipH="1">
                  <a:off x="4038600" y="3810000"/>
                  <a:ext cx="381000" cy="381000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224" name="Gruppieren 223"/>
              <p:cNvGrpSpPr/>
              <p:nvPr/>
            </p:nvGrpSpPr>
            <p:grpSpPr>
              <a:xfrm rot="10800000">
                <a:off x="4419600" y="3810000"/>
                <a:ext cx="381000" cy="381000"/>
                <a:chOff x="4038600" y="3810000"/>
                <a:chExt cx="381000" cy="381000"/>
              </a:xfrm>
            </p:grpSpPr>
            <p:sp>
              <p:nvSpPr>
                <p:cNvPr id="225" name="Bogen 224"/>
                <p:cNvSpPr/>
                <p:nvPr/>
              </p:nvSpPr>
              <p:spPr bwMode="auto">
                <a:xfrm>
                  <a:off x="4038600" y="3810000"/>
                  <a:ext cx="381000" cy="381000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26" name="Bogen 225"/>
                <p:cNvSpPr/>
                <p:nvPr/>
              </p:nvSpPr>
              <p:spPr bwMode="auto">
                <a:xfrm flipH="1">
                  <a:off x="4038600" y="3810000"/>
                  <a:ext cx="381000" cy="381000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</p:grpSp>
        </p:grpSp>
      </p:grpSp>
      <p:cxnSp>
        <p:nvCxnSpPr>
          <p:cNvPr id="229" name="Gerade Verbindung 228"/>
          <p:cNvCxnSpPr/>
          <p:nvPr/>
        </p:nvCxnSpPr>
        <p:spPr bwMode="auto">
          <a:xfrm>
            <a:off x="609600" y="3124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 Verbindung 229"/>
          <p:cNvCxnSpPr/>
          <p:nvPr/>
        </p:nvCxnSpPr>
        <p:spPr bwMode="auto">
          <a:xfrm>
            <a:off x="609600" y="3886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Gerade Verbindung 230"/>
          <p:cNvCxnSpPr/>
          <p:nvPr/>
        </p:nvCxnSpPr>
        <p:spPr bwMode="auto">
          <a:xfrm>
            <a:off x="609600" y="4343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Gerade Verbindung 231"/>
          <p:cNvCxnSpPr/>
          <p:nvPr/>
        </p:nvCxnSpPr>
        <p:spPr bwMode="auto">
          <a:xfrm>
            <a:off x="304800" y="4267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3" name="Gerade Verbindung 232"/>
          <p:cNvCxnSpPr/>
          <p:nvPr/>
        </p:nvCxnSpPr>
        <p:spPr bwMode="auto">
          <a:xfrm>
            <a:off x="457200" y="4343400"/>
            <a:ext cx="3048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4" name="Gerade Verbindung 233"/>
          <p:cNvCxnSpPr/>
          <p:nvPr/>
        </p:nvCxnSpPr>
        <p:spPr bwMode="auto">
          <a:xfrm>
            <a:off x="609600" y="39624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8" name="Gruppieren 257"/>
          <p:cNvGrpSpPr/>
          <p:nvPr/>
        </p:nvGrpSpPr>
        <p:grpSpPr>
          <a:xfrm>
            <a:off x="381000" y="4876800"/>
            <a:ext cx="457200" cy="1066800"/>
            <a:chOff x="2514600" y="3733800"/>
            <a:chExt cx="457200" cy="1066800"/>
          </a:xfrm>
        </p:grpSpPr>
        <p:sp>
          <p:nvSpPr>
            <p:cNvPr id="259" name="Ellipse 258"/>
            <p:cNvSpPr/>
            <p:nvPr/>
          </p:nvSpPr>
          <p:spPr bwMode="auto">
            <a:xfrm>
              <a:off x="2514600" y="4038600"/>
              <a:ext cx="457200" cy="457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60" name="Gerade Verbindung 259"/>
            <p:cNvCxnSpPr>
              <a:endCxn id="259" idx="0"/>
            </p:cNvCxnSpPr>
            <p:nvPr/>
          </p:nvCxnSpPr>
          <p:spPr bwMode="auto">
            <a:xfrm>
              <a:off x="2743200" y="3733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1" name="Gerade Verbindung 260"/>
            <p:cNvCxnSpPr/>
            <p:nvPr/>
          </p:nvCxnSpPr>
          <p:spPr bwMode="auto">
            <a:xfrm>
              <a:off x="2743200" y="44958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262" name="Gruppieren 261"/>
            <p:cNvGrpSpPr/>
            <p:nvPr/>
          </p:nvGrpSpPr>
          <p:grpSpPr>
            <a:xfrm>
              <a:off x="2590800" y="4191000"/>
              <a:ext cx="304800" cy="152400"/>
              <a:chOff x="4038600" y="3810000"/>
              <a:chExt cx="762000" cy="381000"/>
            </a:xfrm>
          </p:grpSpPr>
          <p:grpSp>
            <p:nvGrpSpPr>
              <p:cNvPr id="263" name="Gruppieren 262"/>
              <p:cNvGrpSpPr/>
              <p:nvPr/>
            </p:nvGrpSpPr>
            <p:grpSpPr>
              <a:xfrm>
                <a:off x="4038600" y="3810000"/>
                <a:ext cx="381000" cy="381000"/>
                <a:chOff x="4038600" y="3810000"/>
                <a:chExt cx="381000" cy="381000"/>
              </a:xfrm>
            </p:grpSpPr>
            <p:sp>
              <p:nvSpPr>
                <p:cNvPr id="267" name="Bogen 266"/>
                <p:cNvSpPr/>
                <p:nvPr/>
              </p:nvSpPr>
              <p:spPr bwMode="auto">
                <a:xfrm>
                  <a:off x="4038600" y="3810000"/>
                  <a:ext cx="381000" cy="381000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68" name="Bogen 267"/>
                <p:cNvSpPr/>
                <p:nvPr/>
              </p:nvSpPr>
              <p:spPr bwMode="auto">
                <a:xfrm flipH="1">
                  <a:off x="4038600" y="3810000"/>
                  <a:ext cx="381000" cy="381000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264" name="Gruppieren 263"/>
              <p:cNvGrpSpPr/>
              <p:nvPr/>
            </p:nvGrpSpPr>
            <p:grpSpPr>
              <a:xfrm rot="10800000">
                <a:off x="4419600" y="3810000"/>
                <a:ext cx="381000" cy="381000"/>
                <a:chOff x="4038600" y="3810000"/>
                <a:chExt cx="381000" cy="381000"/>
              </a:xfrm>
            </p:grpSpPr>
            <p:sp>
              <p:nvSpPr>
                <p:cNvPr id="265" name="Bogen 264"/>
                <p:cNvSpPr/>
                <p:nvPr/>
              </p:nvSpPr>
              <p:spPr bwMode="auto">
                <a:xfrm>
                  <a:off x="4038600" y="3810000"/>
                  <a:ext cx="381000" cy="381000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66" name="Bogen 265"/>
                <p:cNvSpPr/>
                <p:nvPr/>
              </p:nvSpPr>
              <p:spPr bwMode="auto">
                <a:xfrm flipH="1">
                  <a:off x="4038600" y="3810000"/>
                  <a:ext cx="381000" cy="381000"/>
                </a:xfrm>
                <a:prstGeom prst="arc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de-DE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charset="0"/>
                    <a:cs typeface="Arial" charset="0"/>
                  </a:endParaRPr>
                </a:p>
              </p:txBody>
            </p:sp>
          </p:grpSp>
        </p:grpSp>
      </p:grpSp>
      <p:cxnSp>
        <p:nvCxnSpPr>
          <p:cNvPr id="269" name="Gerade Verbindung 268"/>
          <p:cNvCxnSpPr/>
          <p:nvPr/>
        </p:nvCxnSpPr>
        <p:spPr bwMode="auto">
          <a:xfrm flipV="1">
            <a:off x="533400" y="2895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0" name="Gerade Verbindung 269"/>
          <p:cNvCxnSpPr/>
          <p:nvPr/>
        </p:nvCxnSpPr>
        <p:spPr bwMode="auto">
          <a:xfrm flipV="1">
            <a:off x="5334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2" name="Gerade Verbindung 271"/>
          <p:cNvCxnSpPr/>
          <p:nvPr/>
        </p:nvCxnSpPr>
        <p:spPr bwMode="auto">
          <a:xfrm>
            <a:off x="6096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4" name="Gerade Verbindung 273"/>
          <p:cNvCxnSpPr/>
          <p:nvPr/>
        </p:nvCxnSpPr>
        <p:spPr bwMode="auto">
          <a:xfrm>
            <a:off x="609600" y="3124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5" name="Gerade Verbindung 274"/>
          <p:cNvCxnSpPr/>
          <p:nvPr/>
        </p:nvCxnSpPr>
        <p:spPr bwMode="auto">
          <a:xfrm>
            <a:off x="609600" y="1371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6" name="Gerade Verbindung 275"/>
          <p:cNvCxnSpPr/>
          <p:nvPr/>
        </p:nvCxnSpPr>
        <p:spPr bwMode="auto">
          <a:xfrm flipH="1">
            <a:off x="3962400" y="3429000"/>
            <a:ext cx="6096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mit Pfeil 45"/>
          <p:cNvCxnSpPr/>
          <p:nvPr/>
        </p:nvCxnSpPr>
        <p:spPr bwMode="auto">
          <a:xfrm>
            <a:off x="4343400" y="43434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609600" y="5943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>
            <a:off x="457200" y="6400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6" name="Gruppieren 155"/>
          <p:cNvGrpSpPr/>
          <p:nvPr/>
        </p:nvGrpSpPr>
        <p:grpSpPr>
          <a:xfrm>
            <a:off x="6781800" y="1905000"/>
            <a:ext cx="457200" cy="1066800"/>
            <a:chOff x="2667000" y="1524000"/>
            <a:chExt cx="457200" cy="1066800"/>
          </a:xfrm>
        </p:grpSpPr>
        <p:sp>
          <p:nvSpPr>
            <p:cNvPr id="157" name="Ellipse 156"/>
            <p:cNvSpPr/>
            <p:nvPr/>
          </p:nvSpPr>
          <p:spPr bwMode="auto">
            <a:xfrm>
              <a:off x="2667000" y="1828800"/>
              <a:ext cx="457200" cy="457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9" name="Gerade Verbindung 158"/>
            <p:cNvCxnSpPr>
              <a:endCxn id="157" idx="0"/>
            </p:cNvCxnSpPr>
            <p:nvPr/>
          </p:nvCxnSpPr>
          <p:spPr bwMode="auto">
            <a:xfrm>
              <a:off x="28956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0" name="Gerade Verbindung 159"/>
            <p:cNvCxnSpPr/>
            <p:nvPr/>
          </p:nvCxnSpPr>
          <p:spPr bwMode="auto">
            <a:xfrm>
              <a:off x="28956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1" name="Gerade Verbindung 160"/>
            <p:cNvCxnSpPr/>
            <p:nvPr/>
          </p:nvCxnSpPr>
          <p:spPr bwMode="auto">
            <a:xfrm>
              <a:off x="2895600" y="1905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2" name="Gruppieren 161"/>
          <p:cNvGrpSpPr/>
          <p:nvPr/>
        </p:nvGrpSpPr>
        <p:grpSpPr>
          <a:xfrm>
            <a:off x="6781800" y="3657600"/>
            <a:ext cx="457200" cy="1066800"/>
            <a:chOff x="2667000" y="1524000"/>
            <a:chExt cx="457200" cy="1066800"/>
          </a:xfrm>
        </p:grpSpPr>
        <p:sp>
          <p:nvSpPr>
            <p:cNvPr id="163" name="Ellipse 162"/>
            <p:cNvSpPr/>
            <p:nvPr/>
          </p:nvSpPr>
          <p:spPr bwMode="auto">
            <a:xfrm>
              <a:off x="2667000" y="1828800"/>
              <a:ext cx="457200" cy="457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4" name="Gerade Verbindung 163"/>
            <p:cNvCxnSpPr>
              <a:endCxn id="163" idx="0"/>
            </p:cNvCxnSpPr>
            <p:nvPr/>
          </p:nvCxnSpPr>
          <p:spPr bwMode="auto">
            <a:xfrm>
              <a:off x="28956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5" name="Gerade Verbindung 164"/>
            <p:cNvCxnSpPr/>
            <p:nvPr/>
          </p:nvCxnSpPr>
          <p:spPr bwMode="auto">
            <a:xfrm>
              <a:off x="28956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2" name="Gerade Verbindung 171"/>
            <p:cNvCxnSpPr/>
            <p:nvPr/>
          </p:nvCxnSpPr>
          <p:spPr bwMode="auto">
            <a:xfrm>
              <a:off x="2895600" y="1905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" name="Textfeld 10"/>
          <p:cNvSpPr txBox="1"/>
          <p:nvPr/>
        </p:nvSpPr>
        <p:spPr>
          <a:xfrm>
            <a:off x="7010400" y="19812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DC</a:t>
            </a:r>
            <a:endParaRPr lang="de-DE" dirty="0"/>
          </a:p>
        </p:txBody>
      </p:sp>
      <p:sp>
        <p:nvSpPr>
          <p:cNvPr id="173" name="Textfeld 172"/>
          <p:cNvSpPr txBox="1"/>
          <p:nvPr/>
        </p:nvSpPr>
        <p:spPr>
          <a:xfrm>
            <a:off x="7010400" y="37338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DC</a:t>
            </a:r>
            <a:endParaRPr lang="de-DE" dirty="0"/>
          </a:p>
        </p:txBody>
      </p:sp>
      <p:grpSp>
        <p:nvGrpSpPr>
          <p:cNvPr id="174" name="Gruppieren 173"/>
          <p:cNvGrpSpPr/>
          <p:nvPr/>
        </p:nvGrpSpPr>
        <p:grpSpPr>
          <a:xfrm>
            <a:off x="6781800" y="5410200"/>
            <a:ext cx="457200" cy="1066800"/>
            <a:chOff x="2667000" y="1524000"/>
            <a:chExt cx="457200" cy="1066800"/>
          </a:xfrm>
        </p:grpSpPr>
        <p:sp>
          <p:nvSpPr>
            <p:cNvPr id="188" name="Ellipse 187"/>
            <p:cNvSpPr/>
            <p:nvPr/>
          </p:nvSpPr>
          <p:spPr bwMode="auto">
            <a:xfrm>
              <a:off x="2667000" y="1828800"/>
              <a:ext cx="457200" cy="457200"/>
            </a:xfrm>
            <a:prstGeom prst="ellipse">
              <a:avLst/>
            </a:prstGeom>
            <a:noFill/>
            <a:ln w="9525" cap="flat" cmpd="sng" algn="ctr">
              <a:solidFill>
                <a:schemeClr val="bg2">
                  <a:lumMod val="40000"/>
                  <a:lumOff val="6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89" name="Gerade Verbindung 188"/>
            <p:cNvCxnSpPr>
              <a:endCxn id="188" idx="0"/>
            </p:cNvCxnSpPr>
            <p:nvPr/>
          </p:nvCxnSpPr>
          <p:spPr bwMode="auto">
            <a:xfrm>
              <a:off x="28956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0" name="Gerade Verbindung 189"/>
            <p:cNvCxnSpPr/>
            <p:nvPr/>
          </p:nvCxnSpPr>
          <p:spPr bwMode="auto">
            <a:xfrm>
              <a:off x="28956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1" name="Gerade Verbindung 190"/>
            <p:cNvCxnSpPr/>
            <p:nvPr/>
          </p:nvCxnSpPr>
          <p:spPr bwMode="auto">
            <a:xfrm>
              <a:off x="2895600" y="1905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bg2">
                  <a:lumMod val="20000"/>
                  <a:lumOff val="80000"/>
                </a:schemeClr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92" name="Textfeld 191"/>
          <p:cNvSpPr txBox="1"/>
          <p:nvPr/>
        </p:nvSpPr>
        <p:spPr>
          <a:xfrm>
            <a:off x="7010400" y="54864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DC</a:t>
            </a:r>
            <a:endParaRPr lang="de-DE" dirty="0"/>
          </a:p>
        </p:txBody>
      </p:sp>
      <p:sp>
        <p:nvSpPr>
          <p:cNvPr id="13" name="Textfeld 12"/>
          <p:cNvSpPr txBox="1"/>
          <p:nvPr/>
        </p:nvSpPr>
        <p:spPr>
          <a:xfrm>
            <a:off x="6477000" y="1447800"/>
            <a:ext cx="2589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Transiente Analyse</a:t>
            </a:r>
          </a:p>
          <a:p>
            <a:r>
              <a:rPr lang="de-DE" dirty="0" smtClean="0"/>
              <a:t>Nichtlineare Differentialgleichungen</a:t>
            </a:r>
            <a:endParaRPr lang="de-DE" dirty="0"/>
          </a:p>
        </p:txBody>
      </p:sp>
      <p:sp>
        <p:nvSpPr>
          <p:cNvPr id="193" name="Textfeld 192"/>
          <p:cNvSpPr txBox="1"/>
          <p:nvPr/>
        </p:nvSpPr>
        <p:spPr>
          <a:xfrm>
            <a:off x="7136300" y="3352800"/>
            <a:ext cx="19843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DC Analyse (Arbeitspunkt)</a:t>
            </a:r>
          </a:p>
          <a:p>
            <a:r>
              <a:rPr lang="de-DE" dirty="0" smtClean="0"/>
              <a:t>Nichtlineare Gleichungen</a:t>
            </a:r>
            <a:endParaRPr lang="de-DE" dirty="0"/>
          </a:p>
        </p:txBody>
      </p:sp>
      <p:sp>
        <p:nvSpPr>
          <p:cNvPr id="194" name="Textfeld 193"/>
          <p:cNvSpPr txBox="1"/>
          <p:nvPr/>
        </p:nvSpPr>
        <p:spPr>
          <a:xfrm>
            <a:off x="6705600" y="4953000"/>
            <a:ext cx="2291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AC Analyse</a:t>
            </a:r>
          </a:p>
          <a:p>
            <a:r>
              <a:rPr lang="de-DE" dirty="0" smtClean="0"/>
              <a:t>Lineare Differentialgleichungen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 bwMode="auto">
          <a:xfrm>
            <a:off x="2971800" y="3048000"/>
            <a:ext cx="129540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feld 18"/>
          <p:cNvSpPr txBox="1"/>
          <p:nvPr/>
        </p:nvSpPr>
        <p:spPr>
          <a:xfrm>
            <a:off x="2667000" y="2895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22" name="Gerade Verbindung mit Pfeil 21"/>
          <p:cNvCxnSpPr/>
          <p:nvPr/>
        </p:nvCxnSpPr>
        <p:spPr bwMode="auto">
          <a:xfrm flipH="1">
            <a:off x="3962400" y="4114800"/>
            <a:ext cx="1066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5" name="Textfeld 194"/>
          <p:cNvSpPr txBox="1"/>
          <p:nvPr/>
        </p:nvSpPr>
        <p:spPr>
          <a:xfrm>
            <a:off x="47244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96" name="Textfeld 195"/>
          <p:cNvSpPr txBox="1"/>
          <p:nvPr/>
        </p:nvSpPr>
        <p:spPr>
          <a:xfrm>
            <a:off x="4339393" y="44196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1886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err="1"/>
              <a:t>Gain-Bandwidth</a:t>
            </a:r>
            <a:r>
              <a:rPr lang="de-DE" altLang="de-DE" sz="2000" dirty="0"/>
              <a:t> Produkt </a:t>
            </a:r>
            <a:r>
              <a:rPr lang="de-DE" altLang="de-DE" sz="2000" dirty="0" smtClean="0"/>
              <a:t>Beispiel 1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Beispiel</a:t>
            </a:r>
          </a:p>
          <a:p>
            <a:pPr eaLnBrk="1" hangingPunct="1"/>
            <a:r>
              <a:rPr lang="de-DE" sz="1400" dirty="0" smtClean="0"/>
              <a:t>Wir möchten 20MHz Taktsignal 100x verstärken, haben nur langsame Verstärker</a:t>
            </a:r>
          </a:p>
        </p:txBody>
      </p:sp>
      <p:sp>
        <p:nvSpPr>
          <p:cNvPr id="21" name="Gleichschenkliges Dreieck 20"/>
          <p:cNvSpPr/>
          <p:nvPr/>
        </p:nvSpPr>
        <p:spPr bwMode="auto">
          <a:xfrm rot="5400000">
            <a:off x="1527048" y="2435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" name="Gerade Verbindung 2"/>
          <p:cNvCxnSpPr>
            <a:endCxn id="21" idx="3"/>
          </p:cNvCxnSpPr>
          <p:nvPr/>
        </p:nvCxnSpPr>
        <p:spPr bwMode="auto">
          <a:xfrm flipV="1">
            <a:off x="685800" y="2892552"/>
            <a:ext cx="9144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V="1">
            <a:off x="2514600" y="2895600"/>
            <a:ext cx="9144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>
            <a:off x="762000" y="4419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V="1">
            <a:off x="1600200" y="4191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1600200" y="41910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 flipV="1">
            <a:off x="2438400" y="4191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>
            <a:off x="2438400" y="4419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419277"/>
              </p:ext>
            </p:extLst>
          </p:nvPr>
        </p:nvGraphicFramePr>
        <p:xfrm>
          <a:off x="2627313" y="1981200"/>
          <a:ext cx="1211262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15" name="Formel" r:id="rId4" imgW="888840" imgH="177480" progId="Equation.3">
                  <p:embed/>
                </p:oleObj>
              </mc:Choice>
              <mc:Fallback>
                <p:oleObj name="Formel" r:id="rId4" imgW="888840" imgH="177480" progId="Equation.3">
                  <p:embed/>
                  <p:pic>
                    <p:nvPicPr>
                      <p:cNvPr id="0" name="Objek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1981200"/>
                        <a:ext cx="1211262" cy="24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k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8868910"/>
              </p:ext>
            </p:extLst>
          </p:nvPr>
        </p:nvGraphicFramePr>
        <p:xfrm>
          <a:off x="4010025" y="1947863"/>
          <a:ext cx="1576388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16" name="Formel" r:id="rId6" imgW="1155600" imgH="228600" progId="Equation.3">
                  <p:embed/>
                </p:oleObj>
              </mc:Choice>
              <mc:Fallback>
                <p:oleObj name="Formel" r:id="rId6" imgW="1155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0025" y="1947863"/>
                        <a:ext cx="1576388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k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4536184"/>
              </p:ext>
            </p:extLst>
          </p:nvPr>
        </p:nvGraphicFramePr>
        <p:xfrm>
          <a:off x="5678488" y="1963738"/>
          <a:ext cx="2962275" cy="312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17" name="Formel" r:id="rId8" imgW="2171520" imgH="228600" progId="Equation.3">
                  <p:embed/>
                </p:oleObj>
              </mc:Choice>
              <mc:Fallback>
                <p:oleObj name="Formel" r:id="rId8" imgW="21715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8488" y="1963738"/>
                        <a:ext cx="2962275" cy="312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Gerade Verbindung mit Pfeil 12"/>
          <p:cNvCxnSpPr/>
          <p:nvPr/>
        </p:nvCxnSpPr>
        <p:spPr bwMode="auto">
          <a:xfrm>
            <a:off x="762000" y="46482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838200" y="4648200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50ns</a:t>
            </a:r>
            <a:endParaRPr lang="de-DE" dirty="0"/>
          </a:p>
        </p:txBody>
      </p:sp>
      <p:cxnSp>
        <p:nvCxnSpPr>
          <p:cNvPr id="41" name="Gerade Verbindung 40"/>
          <p:cNvCxnSpPr/>
          <p:nvPr/>
        </p:nvCxnSpPr>
        <p:spPr bwMode="auto">
          <a:xfrm flipV="1">
            <a:off x="3276600" y="4191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052" name="Gruppieren 2051"/>
          <p:cNvGrpSpPr/>
          <p:nvPr/>
        </p:nvGrpSpPr>
        <p:grpSpPr>
          <a:xfrm>
            <a:off x="762000" y="4114800"/>
            <a:ext cx="4114800" cy="2971800"/>
            <a:chOff x="762000" y="4648200"/>
            <a:chExt cx="4114800" cy="1371600"/>
          </a:xfrm>
        </p:grpSpPr>
        <p:sp>
          <p:nvSpPr>
            <p:cNvPr id="44" name="Bogen 43"/>
            <p:cNvSpPr/>
            <p:nvPr/>
          </p:nvSpPr>
          <p:spPr bwMode="auto">
            <a:xfrm flipH="1" flipV="1">
              <a:off x="2438400" y="4648200"/>
              <a:ext cx="1676400" cy="9144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grpSp>
          <p:nvGrpSpPr>
            <p:cNvPr id="2049" name="Gruppieren 2048"/>
            <p:cNvGrpSpPr/>
            <p:nvPr/>
          </p:nvGrpSpPr>
          <p:grpSpPr>
            <a:xfrm>
              <a:off x="762000" y="4648200"/>
              <a:ext cx="4114800" cy="1371600"/>
              <a:chOff x="762000" y="4648200"/>
              <a:chExt cx="4114800" cy="1371600"/>
            </a:xfrm>
          </p:grpSpPr>
          <p:sp>
            <p:nvSpPr>
              <p:cNvPr id="15" name="Bogen 14"/>
              <p:cNvSpPr/>
              <p:nvPr/>
            </p:nvSpPr>
            <p:spPr bwMode="auto">
              <a:xfrm flipH="1">
                <a:off x="1600200" y="5105400"/>
                <a:ext cx="1600200" cy="9144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43" name="Bogen 42"/>
              <p:cNvSpPr/>
              <p:nvPr/>
            </p:nvSpPr>
            <p:spPr bwMode="auto">
              <a:xfrm flipH="1" flipV="1">
                <a:off x="762000" y="4648200"/>
                <a:ext cx="1676400" cy="9144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45" name="Bogen 44"/>
              <p:cNvSpPr/>
              <p:nvPr/>
            </p:nvSpPr>
            <p:spPr bwMode="auto">
              <a:xfrm flipH="1">
                <a:off x="3276600" y="5105400"/>
                <a:ext cx="1600200" cy="9144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</p:grpSp>
      <p:cxnSp>
        <p:nvCxnSpPr>
          <p:cNvPr id="46" name="Gerade Verbindung 45"/>
          <p:cNvCxnSpPr/>
          <p:nvPr/>
        </p:nvCxnSpPr>
        <p:spPr bwMode="auto">
          <a:xfrm>
            <a:off x="3276600" y="41910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47" name="Objek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6995182"/>
              </p:ext>
            </p:extLst>
          </p:nvPr>
        </p:nvGraphicFramePr>
        <p:xfrm>
          <a:off x="2620963" y="2514600"/>
          <a:ext cx="692150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18" name="Formel" r:id="rId10" imgW="507960" imgH="177480" progId="Equation.3">
                  <p:embed/>
                </p:oleObj>
              </mc:Choice>
              <mc:Fallback>
                <p:oleObj name="Formel" r:id="rId10" imgW="5079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0963" y="2514600"/>
                        <a:ext cx="692150" cy="24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054" name="Gerade Verbindung mit Pfeil 2053"/>
          <p:cNvCxnSpPr/>
          <p:nvPr/>
        </p:nvCxnSpPr>
        <p:spPr bwMode="auto">
          <a:xfrm flipV="1">
            <a:off x="1066800" y="2971800"/>
            <a:ext cx="0" cy="1219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6" name="Gerade Verbindung mit Pfeil 2055"/>
          <p:cNvCxnSpPr/>
          <p:nvPr/>
        </p:nvCxnSpPr>
        <p:spPr bwMode="auto">
          <a:xfrm flipV="1">
            <a:off x="3352800" y="3048000"/>
            <a:ext cx="0" cy="2286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feld 1"/>
          <p:cNvSpPr txBox="1"/>
          <p:nvPr/>
        </p:nvSpPr>
        <p:spPr>
          <a:xfrm>
            <a:off x="2372941" y="1600200"/>
            <a:ext cx="9252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Bandbreite</a:t>
            </a:r>
            <a:endParaRPr lang="de-DE" dirty="0"/>
          </a:p>
        </p:txBody>
      </p:sp>
      <p:sp>
        <p:nvSpPr>
          <p:cNvPr id="33" name="Textfeld 32"/>
          <p:cNvSpPr txBox="1"/>
          <p:nvPr/>
        </p:nvSpPr>
        <p:spPr>
          <a:xfrm>
            <a:off x="3783610" y="1600200"/>
            <a:ext cx="11304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Kreisfrequenz</a:t>
            </a:r>
            <a:endParaRPr lang="de-DE" dirty="0"/>
          </a:p>
        </p:txBody>
      </p:sp>
      <p:sp>
        <p:nvSpPr>
          <p:cNvPr id="35" name="Bogen 34"/>
          <p:cNvSpPr/>
          <p:nvPr/>
        </p:nvSpPr>
        <p:spPr bwMode="auto">
          <a:xfrm flipH="1">
            <a:off x="5562600" y="4038600"/>
            <a:ext cx="2133600" cy="19812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0" name="Gerade Verbindung 39"/>
          <p:cNvCxnSpPr/>
          <p:nvPr/>
        </p:nvCxnSpPr>
        <p:spPr bwMode="auto">
          <a:xfrm flipV="1">
            <a:off x="5562600" y="36576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5562600" y="36576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6629400" y="4038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5808122" y="3352800"/>
            <a:ext cx="303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5743911" y="39624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  <p:cxnSp>
        <p:nvCxnSpPr>
          <p:cNvPr id="12" name="Gerade Verbindung mit Pfeil 11"/>
          <p:cNvCxnSpPr>
            <a:stCxn id="35" idx="2"/>
          </p:cNvCxnSpPr>
          <p:nvPr/>
        </p:nvCxnSpPr>
        <p:spPr bwMode="auto">
          <a:xfrm>
            <a:off x="5562600" y="5029200"/>
            <a:ext cx="914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6477000" y="38862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feld 18"/>
          <p:cNvSpPr txBox="1"/>
          <p:nvPr/>
        </p:nvSpPr>
        <p:spPr>
          <a:xfrm>
            <a:off x="5791200" y="4724400"/>
            <a:ext cx="4828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3tau</a:t>
            </a:r>
            <a:endParaRPr lang="de-DE" dirty="0"/>
          </a:p>
        </p:txBody>
      </p:sp>
      <p:sp>
        <p:nvSpPr>
          <p:cNvPr id="20" name="Textfeld 19"/>
          <p:cNvSpPr txBox="1"/>
          <p:nvPr/>
        </p:nvSpPr>
        <p:spPr>
          <a:xfrm>
            <a:off x="6477000" y="40386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99%</a:t>
            </a:r>
            <a:endParaRPr lang="de-DE" dirty="0"/>
          </a:p>
        </p:txBody>
      </p:sp>
      <p:sp>
        <p:nvSpPr>
          <p:cNvPr id="51" name="Textfeld 50"/>
          <p:cNvSpPr txBox="1"/>
          <p:nvPr/>
        </p:nvSpPr>
        <p:spPr>
          <a:xfrm>
            <a:off x="5283476" y="1600200"/>
            <a:ext cx="18902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Dominante Zeitkonstante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429000" y="5562600"/>
            <a:ext cx="10294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Zu langsam!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1065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err="1"/>
              <a:t>Gain-Bandwidth</a:t>
            </a:r>
            <a:r>
              <a:rPr lang="de-DE" altLang="de-DE" sz="2000" dirty="0"/>
              <a:t> Produkt Beispiel </a:t>
            </a:r>
            <a:r>
              <a:rPr lang="de-DE" altLang="de-DE" sz="2000" dirty="0" smtClean="0"/>
              <a:t>2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1. Idee: Gegenkopplung</a:t>
            </a:r>
            <a:endParaRPr lang="de-DE" sz="1400" dirty="0"/>
          </a:p>
        </p:txBody>
      </p:sp>
      <p:sp>
        <p:nvSpPr>
          <p:cNvPr id="21" name="Gleichschenkliges Dreieck 20"/>
          <p:cNvSpPr/>
          <p:nvPr/>
        </p:nvSpPr>
        <p:spPr bwMode="auto">
          <a:xfrm rot="5400000">
            <a:off x="1527048" y="2435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" name="Gerade Verbindung 2"/>
          <p:cNvCxnSpPr>
            <a:endCxn id="21" idx="3"/>
          </p:cNvCxnSpPr>
          <p:nvPr/>
        </p:nvCxnSpPr>
        <p:spPr bwMode="auto">
          <a:xfrm flipV="1">
            <a:off x="685800" y="2892552"/>
            <a:ext cx="9144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V="1">
            <a:off x="2514600" y="2895600"/>
            <a:ext cx="9144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>
            <a:off x="762000" y="4419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V="1">
            <a:off x="1600200" y="4191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1600200" y="41910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 flipV="1">
            <a:off x="2438400" y="4191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>
            <a:off x="2438400" y="4419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9464750"/>
              </p:ext>
            </p:extLst>
          </p:nvPr>
        </p:nvGraphicFramePr>
        <p:xfrm>
          <a:off x="2767013" y="1981200"/>
          <a:ext cx="1316037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71" name="Formel" r:id="rId4" imgW="965160" imgH="177480" progId="Equation.3">
                  <p:embed/>
                </p:oleObj>
              </mc:Choice>
              <mc:Fallback>
                <p:oleObj name="Formel" r:id="rId4" imgW="9651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7013" y="1981200"/>
                        <a:ext cx="1316037" cy="24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k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0596769"/>
              </p:ext>
            </p:extLst>
          </p:nvPr>
        </p:nvGraphicFramePr>
        <p:xfrm>
          <a:off x="5989638" y="1981200"/>
          <a:ext cx="2338387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72" name="Formel" r:id="rId6" imgW="1714320" imgH="203040" progId="Equation.3">
                  <p:embed/>
                </p:oleObj>
              </mc:Choice>
              <mc:Fallback>
                <p:oleObj name="Formel" r:id="rId6" imgW="1714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9638" y="1981200"/>
                        <a:ext cx="2338387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Gerade Verbindung mit Pfeil 12"/>
          <p:cNvCxnSpPr/>
          <p:nvPr/>
        </p:nvCxnSpPr>
        <p:spPr bwMode="auto">
          <a:xfrm>
            <a:off x="762000" y="46482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838200" y="4648200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50ns</a:t>
            </a:r>
            <a:endParaRPr lang="de-DE" dirty="0"/>
          </a:p>
        </p:txBody>
      </p:sp>
      <p:cxnSp>
        <p:nvCxnSpPr>
          <p:cNvPr id="41" name="Gerade Verbindung 40"/>
          <p:cNvCxnSpPr/>
          <p:nvPr/>
        </p:nvCxnSpPr>
        <p:spPr bwMode="auto">
          <a:xfrm flipV="1">
            <a:off x="3276600" y="4191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3276600" y="41910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Gerade Verbindung 3"/>
          <p:cNvCxnSpPr/>
          <p:nvPr/>
        </p:nvCxnSpPr>
        <p:spPr bwMode="auto">
          <a:xfrm flipV="1">
            <a:off x="2667000" y="2209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H="1">
            <a:off x="1371600" y="2209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 flipV="1">
            <a:off x="1371600" y="2209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4" name="Objek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6336661"/>
              </p:ext>
            </p:extLst>
          </p:nvPr>
        </p:nvGraphicFramePr>
        <p:xfrm>
          <a:off x="3106738" y="2514600"/>
          <a:ext cx="588962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373" name="Formel" r:id="rId8" imgW="431640" imgH="177480" progId="Equation.3">
                  <p:embed/>
                </p:oleObj>
              </mc:Choice>
              <mc:Fallback>
                <p:oleObj name="Formel" r:id="rId8" imgW="431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6738" y="2514600"/>
                        <a:ext cx="588962" cy="24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5" name="Gerade Verbindung 34"/>
          <p:cNvCxnSpPr/>
          <p:nvPr/>
        </p:nvCxnSpPr>
        <p:spPr bwMode="auto">
          <a:xfrm>
            <a:off x="762000" y="53340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>
            <a:off x="17526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2667000" y="5334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Bogen 10"/>
          <p:cNvSpPr/>
          <p:nvPr/>
        </p:nvSpPr>
        <p:spPr bwMode="auto">
          <a:xfrm rot="16200000">
            <a:off x="1562100" y="5143500"/>
            <a:ext cx="457200" cy="3810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Bogen 47"/>
          <p:cNvSpPr/>
          <p:nvPr/>
        </p:nvSpPr>
        <p:spPr bwMode="auto">
          <a:xfrm rot="10800000">
            <a:off x="2438400" y="4953000"/>
            <a:ext cx="457200" cy="3810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9" name="Gerade Verbindung 48"/>
          <p:cNvCxnSpPr/>
          <p:nvPr/>
        </p:nvCxnSpPr>
        <p:spPr bwMode="auto">
          <a:xfrm>
            <a:off x="34290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Bogen 49"/>
          <p:cNvSpPr/>
          <p:nvPr/>
        </p:nvSpPr>
        <p:spPr bwMode="auto">
          <a:xfrm rot="16200000">
            <a:off x="3238500" y="5143500"/>
            <a:ext cx="457200" cy="381000"/>
          </a:xfrm>
          <a:prstGeom prst="arc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5727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err="1"/>
              <a:t>Gain-Bandwidth</a:t>
            </a:r>
            <a:r>
              <a:rPr lang="de-DE" altLang="de-DE" sz="2000" dirty="0"/>
              <a:t> Produkt Beispiel </a:t>
            </a:r>
            <a:r>
              <a:rPr lang="de-DE" altLang="de-DE" sz="2000" dirty="0" smtClean="0"/>
              <a:t>3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2. Idee</a:t>
            </a:r>
            <a:r>
              <a:rPr lang="de-DE" sz="1400" dirty="0"/>
              <a:t>: </a:t>
            </a:r>
            <a:r>
              <a:rPr lang="de-DE" sz="1400" dirty="0" smtClean="0"/>
              <a:t>Kaskade</a:t>
            </a:r>
            <a:endParaRPr lang="de-DE" sz="1400" dirty="0"/>
          </a:p>
        </p:txBody>
      </p:sp>
      <p:sp>
        <p:nvSpPr>
          <p:cNvPr id="21" name="Gleichschenkliges Dreieck 20"/>
          <p:cNvSpPr/>
          <p:nvPr/>
        </p:nvSpPr>
        <p:spPr bwMode="auto">
          <a:xfrm rot="5400000">
            <a:off x="1527048" y="2435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" name="Gerade Verbindung 2"/>
          <p:cNvCxnSpPr>
            <a:endCxn id="21" idx="3"/>
          </p:cNvCxnSpPr>
          <p:nvPr/>
        </p:nvCxnSpPr>
        <p:spPr bwMode="auto">
          <a:xfrm flipV="1">
            <a:off x="685800" y="2892552"/>
            <a:ext cx="9144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Gerade Verbindung 23"/>
          <p:cNvCxnSpPr/>
          <p:nvPr/>
        </p:nvCxnSpPr>
        <p:spPr bwMode="auto">
          <a:xfrm flipV="1">
            <a:off x="2514600" y="2895600"/>
            <a:ext cx="9144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5"/>
          <p:cNvCxnSpPr/>
          <p:nvPr/>
        </p:nvCxnSpPr>
        <p:spPr bwMode="auto">
          <a:xfrm>
            <a:off x="762000" y="4419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 flipV="1">
            <a:off x="1600200" y="4191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1600200" y="41910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 flipV="1">
            <a:off x="2438400" y="4191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>
            <a:off x="2438400" y="4419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0409554"/>
              </p:ext>
            </p:extLst>
          </p:nvPr>
        </p:nvGraphicFramePr>
        <p:xfrm>
          <a:off x="2767013" y="1981200"/>
          <a:ext cx="1316037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458" name="Formel" r:id="rId4" imgW="965160" imgH="177480" progId="Equation.3">
                  <p:embed/>
                </p:oleObj>
              </mc:Choice>
              <mc:Fallback>
                <p:oleObj name="Formel" r:id="rId4" imgW="96516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7013" y="1981200"/>
                        <a:ext cx="1316037" cy="24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k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272468"/>
              </p:ext>
            </p:extLst>
          </p:nvPr>
        </p:nvGraphicFramePr>
        <p:xfrm>
          <a:off x="6664325" y="1981200"/>
          <a:ext cx="987425" cy="27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459" name="Formel" r:id="rId6" imgW="723600" imgH="203040" progId="Equation.3">
                  <p:embed/>
                </p:oleObj>
              </mc:Choice>
              <mc:Fallback>
                <p:oleObj name="Formel" r:id="rId6" imgW="7236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4325" y="1981200"/>
                        <a:ext cx="987425" cy="27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Gerade Verbindung mit Pfeil 12"/>
          <p:cNvCxnSpPr/>
          <p:nvPr/>
        </p:nvCxnSpPr>
        <p:spPr bwMode="auto">
          <a:xfrm>
            <a:off x="762000" y="46482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838200" y="4648200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50ns</a:t>
            </a:r>
            <a:endParaRPr lang="de-DE" dirty="0"/>
          </a:p>
        </p:txBody>
      </p:sp>
      <p:cxnSp>
        <p:nvCxnSpPr>
          <p:cNvPr id="41" name="Gerade Verbindung 40"/>
          <p:cNvCxnSpPr/>
          <p:nvPr/>
        </p:nvCxnSpPr>
        <p:spPr bwMode="auto">
          <a:xfrm flipV="1">
            <a:off x="3276600" y="4191000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3276600" y="41910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" name="Gerade Verbindung 3"/>
          <p:cNvCxnSpPr/>
          <p:nvPr/>
        </p:nvCxnSpPr>
        <p:spPr bwMode="auto">
          <a:xfrm flipV="1">
            <a:off x="2667000" y="2209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H="1">
            <a:off x="1371600" y="2209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 flipV="1">
            <a:off x="1371600" y="2209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34" name="Objek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492122"/>
              </p:ext>
            </p:extLst>
          </p:nvPr>
        </p:nvGraphicFramePr>
        <p:xfrm>
          <a:off x="3106738" y="2514600"/>
          <a:ext cx="588962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460" name="Formel" r:id="rId8" imgW="431640" imgH="177480" progId="Equation.3">
                  <p:embed/>
                </p:oleObj>
              </mc:Choice>
              <mc:Fallback>
                <p:oleObj name="Formel" r:id="rId8" imgW="431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6738" y="2514600"/>
                        <a:ext cx="588962" cy="24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uppieren 4"/>
          <p:cNvGrpSpPr/>
          <p:nvPr/>
        </p:nvGrpSpPr>
        <p:grpSpPr>
          <a:xfrm>
            <a:off x="762000" y="4495800"/>
            <a:ext cx="3352800" cy="2209799"/>
            <a:chOff x="762000" y="4882662"/>
            <a:chExt cx="3352800" cy="679938"/>
          </a:xfrm>
        </p:grpSpPr>
        <p:cxnSp>
          <p:nvCxnSpPr>
            <p:cNvPr id="35" name="Gerade Verbindung 34"/>
            <p:cNvCxnSpPr/>
            <p:nvPr/>
          </p:nvCxnSpPr>
          <p:spPr bwMode="auto">
            <a:xfrm>
              <a:off x="762000" y="53340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7" name="Gerade Verbindung 36"/>
            <p:cNvCxnSpPr/>
            <p:nvPr/>
          </p:nvCxnSpPr>
          <p:spPr bwMode="auto">
            <a:xfrm>
              <a:off x="1752600" y="510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9" name="Gerade Verbindung 38"/>
            <p:cNvCxnSpPr/>
            <p:nvPr/>
          </p:nvCxnSpPr>
          <p:spPr bwMode="auto">
            <a:xfrm>
              <a:off x="2667000" y="5334000"/>
              <a:ext cx="609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" name="Bogen 10"/>
            <p:cNvSpPr/>
            <p:nvPr/>
          </p:nvSpPr>
          <p:spPr bwMode="auto">
            <a:xfrm rot="16200000">
              <a:off x="1562100" y="5143500"/>
              <a:ext cx="457200" cy="3810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8" name="Bogen 47"/>
            <p:cNvSpPr/>
            <p:nvPr/>
          </p:nvSpPr>
          <p:spPr bwMode="auto">
            <a:xfrm rot="10800000">
              <a:off x="2438400" y="4882662"/>
              <a:ext cx="457200" cy="451338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9" name="Gerade Verbindung 48"/>
            <p:cNvCxnSpPr/>
            <p:nvPr/>
          </p:nvCxnSpPr>
          <p:spPr bwMode="auto">
            <a:xfrm>
              <a:off x="3429000" y="510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0" name="Bogen 49"/>
            <p:cNvSpPr/>
            <p:nvPr/>
          </p:nvSpPr>
          <p:spPr bwMode="auto">
            <a:xfrm rot="16200000">
              <a:off x="3238500" y="5143500"/>
              <a:ext cx="457200" cy="381000"/>
            </a:xfrm>
            <a:prstGeom prst="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31" name="Gleichschenkliges Dreieck 30"/>
          <p:cNvSpPr/>
          <p:nvPr/>
        </p:nvSpPr>
        <p:spPr bwMode="auto">
          <a:xfrm rot="5400000">
            <a:off x="4270248" y="2435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6" name="Gerade Verbindung 35"/>
          <p:cNvCxnSpPr/>
          <p:nvPr/>
        </p:nvCxnSpPr>
        <p:spPr bwMode="auto">
          <a:xfrm flipV="1">
            <a:off x="5257800" y="2895600"/>
            <a:ext cx="9144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 flipV="1">
            <a:off x="5410200" y="2209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 flipH="1">
            <a:off x="4114800" y="2209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 flipV="1">
            <a:off x="4114800" y="22098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43" name="Objek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492122"/>
              </p:ext>
            </p:extLst>
          </p:nvPr>
        </p:nvGraphicFramePr>
        <p:xfrm>
          <a:off x="5638800" y="2514600"/>
          <a:ext cx="588962" cy="242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461" name="Formel" r:id="rId10" imgW="431640" imgH="177480" progId="Equation.3">
                  <p:embed/>
                </p:oleObj>
              </mc:Choice>
              <mc:Fallback>
                <p:oleObj name="Formel" r:id="rId10" imgW="431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514600"/>
                        <a:ext cx="588962" cy="242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4" name="Gerade Verbindung 43"/>
          <p:cNvCxnSpPr>
            <a:endCxn id="31" idx="3"/>
          </p:cNvCxnSpPr>
          <p:nvPr/>
        </p:nvCxnSpPr>
        <p:spPr bwMode="auto">
          <a:xfrm flipV="1">
            <a:off x="3276600" y="2892552"/>
            <a:ext cx="1066800" cy="609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6100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7618" name="Rectangle 2"/>
          <p:cNvSpPr>
            <a:spLocks noChangeArrowheads="1"/>
          </p:cNvSpPr>
          <p:nvPr/>
        </p:nvSpPr>
        <p:spPr bwMode="auto">
          <a:xfrm>
            <a:off x="1116013" y="1916113"/>
            <a:ext cx="3384550" cy="936625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647619" name="Group 3"/>
          <p:cNvGrpSpPr>
            <a:grpSpLocks/>
          </p:cNvGrpSpPr>
          <p:nvPr/>
        </p:nvGrpSpPr>
        <p:grpSpPr bwMode="auto">
          <a:xfrm>
            <a:off x="1187450" y="2852738"/>
            <a:ext cx="2808288" cy="720725"/>
            <a:chOff x="2245" y="2795"/>
            <a:chExt cx="1769" cy="454"/>
          </a:xfrm>
        </p:grpSpPr>
        <p:sp>
          <p:nvSpPr>
            <p:cNvPr id="1647620" name="AutoShape 4"/>
            <p:cNvSpPr>
              <a:spLocks noChangeArrowheads="1"/>
            </p:cNvSpPr>
            <p:nvPr/>
          </p:nvSpPr>
          <p:spPr bwMode="auto">
            <a:xfrm flipV="1">
              <a:off x="2245" y="2795"/>
              <a:ext cx="1769" cy="45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47621" name="AutoShape 5"/>
            <p:cNvSpPr>
              <a:spLocks noChangeArrowheads="1"/>
            </p:cNvSpPr>
            <p:nvPr/>
          </p:nvSpPr>
          <p:spPr bwMode="auto">
            <a:xfrm flipV="1">
              <a:off x="3016" y="2886"/>
              <a:ext cx="272" cy="9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47622" name="AutoShape 6"/>
            <p:cNvSpPr>
              <a:spLocks noChangeArrowheads="1"/>
            </p:cNvSpPr>
            <p:nvPr/>
          </p:nvSpPr>
          <p:spPr bwMode="auto">
            <a:xfrm>
              <a:off x="3106" y="2795"/>
              <a:ext cx="92" cy="4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64762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Rückkopplung</a:t>
            </a:r>
          </a:p>
        </p:txBody>
      </p:sp>
      <p:sp>
        <p:nvSpPr>
          <p:cNvPr id="1647624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dirty="0" smtClean="0"/>
              <a:t>Rückkopplung</a:t>
            </a:r>
            <a:endParaRPr lang="de-DE" altLang="de-DE" dirty="0"/>
          </a:p>
          <a:p>
            <a:pPr lvl="1"/>
            <a:r>
              <a:rPr lang="de-DE" altLang="de-DE" dirty="0" smtClean="0"/>
              <a:t>Elektronik: Ein </a:t>
            </a:r>
            <a:r>
              <a:rPr lang="de-DE" altLang="de-DE" dirty="0"/>
              <a:t>Teil des Ausgangssignals wird </a:t>
            </a:r>
            <a:r>
              <a:rPr lang="de-DE" altLang="de-DE" dirty="0" smtClean="0"/>
              <a:t>verwendet </a:t>
            </a:r>
            <a:r>
              <a:rPr lang="de-DE" altLang="de-DE" dirty="0"/>
              <a:t>um </a:t>
            </a:r>
            <a:r>
              <a:rPr lang="de-DE" altLang="de-DE" dirty="0" smtClean="0"/>
              <a:t>Eingangssignal </a:t>
            </a:r>
            <a:r>
              <a:rPr lang="de-DE" altLang="de-DE" dirty="0"/>
              <a:t>zu </a:t>
            </a:r>
            <a:r>
              <a:rPr lang="de-DE" altLang="de-DE" dirty="0" smtClean="0"/>
              <a:t>beeinflussen</a:t>
            </a:r>
            <a:endParaRPr lang="de-DE" altLang="de-DE" dirty="0"/>
          </a:p>
          <a:p>
            <a:pPr lvl="1"/>
            <a:r>
              <a:rPr lang="de-DE" altLang="de-DE" dirty="0"/>
              <a:t>Regelung des Systems – negative Rückkopplung  </a:t>
            </a:r>
          </a:p>
        </p:txBody>
      </p:sp>
      <p:sp>
        <p:nvSpPr>
          <p:cNvPr id="1647625" name="Oval 9"/>
          <p:cNvSpPr>
            <a:spLocks noChangeArrowheads="1"/>
          </p:cNvSpPr>
          <p:nvPr/>
        </p:nvSpPr>
        <p:spPr bwMode="auto">
          <a:xfrm>
            <a:off x="2843213" y="3429000"/>
            <a:ext cx="717550" cy="863600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7626" name="Line 10"/>
          <p:cNvSpPr>
            <a:spLocks noChangeShapeType="1"/>
          </p:cNvSpPr>
          <p:nvPr/>
        </p:nvSpPr>
        <p:spPr bwMode="auto">
          <a:xfrm>
            <a:off x="2987675" y="3787775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7627" name="Rectangle 11"/>
          <p:cNvSpPr>
            <a:spLocks noChangeArrowheads="1"/>
          </p:cNvSpPr>
          <p:nvPr/>
        </p:nvSpPr>
        <p:spPr bwMode="auto">
          <a:xfrm>
            <a:off x="2987675" y="3787775"/>
            <a:ext cx="431800" cy="144463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7628" name="Oval 12"/>
          <p:cNvSpPr>
            <a:spLocks noChangeArrowheads="1"/>
          </p:cNvSpPr>
          <p:nvPr/>
        </p:nvSpPr>
        <p:spPr bwMode="auto">
          <a:xfrm>
            <a:off x="2916238" y="3500438"/>
            <a:ext cx="574675" cy="719137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7629" name="Line 13"/>
          <p:cNvSpPr>
            <a:spLocks noChangeShapeType="1"/>
          </p:cNvSpPr>
          <p:nvPr/>
        </p:nvSpPr>
        <p:spPr bwMode="auto">
          <a:xfrm>
            <a:off x="2411413" y="3571875"/>
            <a:ext cx="5048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7630" name="Line 14"/>
          <p:cNvSpPr>
            <a:spLocks noChangeShapeType="1"/>
          </p:cNvSpPr>
          <p:nvPr/>
        </p:nvSpPr>
        <p:spPr bwMode="auto">
          <a:xfrm>
            <a:off x="3490913" y="3571875"/>
            <a:ext cx="4333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7631" name="Line 15"/>
          <p:cNvSpPr>
            <a:spLocks noChangeShapeType="1"/>
          </p:cNvSpPr>
          <p:nvPr/>
        </p:nvSpPr>
        <p:spPr bwMode="auto">
          <a:xfrm>
            <a:off x="1187450" y="2852738"/>
            <a:ext cx="28797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7632" name="Line 16"/>
          <p:cNvSpPr>
            <a:spLocks noChangeShapeType="1"/>
          </p:cNvSpPr>
          <p:nvPr/>
        </p:nvSpPr>
        <p:spPr bwMode="auto">
          <a:xfrm>
            <a:off x="3276600" y="2852738"/>
            <a:ext cx="719138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7633" name="Line 17"/>
          <p:cNvSpPr>
            <a:spLocks noChangeShapeType="1"/>
          </p:cNvSpPr>
          <p:nvPr/>
        </p:nvSpPr>
        <p:spPr bwMode="auto">
          <a:xfrm flipH="1">
            <a:off x="1187450" y="2852738"/>
            <a:ext cx="720725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7634" name="AutoShape 18"/>
          <p:cNvSpPr>
            <a:spLocks noChangeArrowheads="1"/>
          </p:cNvSpPr>
          <p:nvPr/>
        </p:nvSpPr>
        <p:spPr bwMode="auto">
          <a:xfrm>
            <a:off x="2987675" y="2060575"/>
            <a:ext cx="914400" cy="609600"/>
          </a:xfrm>
          <a:prstGeom prst="cloudCallout">
            <a:avLst>
              <a:gd name="adj1" fmla="val -11806"/>
              <a:gd name="adj2" fmla="val 24218"/>
            </a:avLst>
          </a:prstGeom>
          <a:solidFill>
            <a:srgbClr val="008000"/>
          </a:solidFill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de-DE" altLang="de-DE"/>
          </a:p>
        </p:txBody>
      </p:sp>
      <p:sp>
        <p:nvSpPr>
          <p:cNvPr id="1647635" name="Rectangle 19"/>
          <p:cNvSpPr>
            <a:spLocks noChangeArrowheads="1"/>
          </p:cNvSpPr>
          <p:nvPr/>
        </p:nvSpPr>
        <p:spPr bwMode="auto">
          <a:xfrm>
            <a:off x="3492500" y="2492375"/>
            <a:ext cx="73025" cy="431800"/>
          </a:xfrm>
          <a:prstGeom prst="rect">
            <a:avLst/>
          </a:prstGeom>
          <a:solidFill>
            <a:srgbClr val="9933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7636" name="Rectangle 20"/>
          <p:cNvSpPr>
            <a:spLocks noChangeArrowheads="1"/>
          </p:cNvSpPr>
          <p:nvPr/>
        </p:nvSpPr>
        <p:spPr bwMode="auto">
          <a:xfrm>
            <a:off x="3779838" y="2708275"/>
            <a:ext cx="73025" cy="431800"/>
          </a:xfrm>
          <a:prstGeom prst="rect">
            <a:avLst/>
          </a:prstGeom>
          <a:solidFill>
            <a:srgbClr val="9933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7637" name="AutoShape 21"/>
          <p:cNvSpPr>
            <a:spLocks noChangeArrowheads="1"/>
          </p:cNvSpPr>
          <p:nvPr/>
        </p:nvSpPr>
        <p:spPr bwMode="auto">
          <a:xfrm>
            <a:off x="3419475" y="2203450"/>
            <a:ext cx="914400" cy="609600"/>
          </a:xfrm>
          <a:prstGeom prst="cloudCallout">
            <a:avLst>
              <a:gd name="adj1" fmla="val -20139"/>
              <a:gd name="adj2" fmla="val 22134"/>
            </a:avLst>
          </a:prstGeom>
          <a:solidFill>
            <a:srgbClr val="008000"/>
          </a:solidFill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de-DE" altLang="de-DE"/>
          </a:p>
        </p:txBody>
      </p:sp>
      <p:sp>
        <p:nvSpPr>
          <p:cNvPr id="1647638" name="Oval 22"/>
          <p:cNvSpPr>
            <a:spLocks noChangeArrowheads="1"/>
          </p:cNvSpPr>
          <p:nvPr/>
        </p:nvSpPr>
        <p:spPr bwMode="auto">
          <a:xfrm>
            <a:off x="1331913" y="2133600"/>
            <a:ext cx="287337" cy="287338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round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32736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8642" name="Group 2"/>
          <p:cNvGrpSpPr>
            <a:grpSpLocks/>
          </p:cNvGrpSpPr>
          <p:nvPr/>
        </p:nvGrpSpPr>
        <p:grpSpPr bwMode="auto">
          <a:xfrm>
            <a:off x="3419475" y="4652963"/>
            <a:ext cx="2808288" cy="720725"/>
            <a:chOff x="2245" y="2795"/>
            <a:chExt cx="1769" cy="454"/>
          </a:xfrm>
        </p:grpSpPr>
        <p:sp>
          <p:nvSpPr>
            <p:cNvPr id="1648643" name="AutoShape 3"/>
            <p:cNvSpPr>
              <a:spLocks noChangeArrowheads="1"/>
            </p:cNvSpPr>
            <p:nvPr/>
          </p:nvSpPr>
          <p:spPr bwMode="auto">
            <a:xfrm flipV="1">
              <a:off x="2245" y="2795"/>
              <a:ext cx="1769" cy="45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48644" name="AutoShape 4"/>
            <p:cNvSpPr>
              <a:spLocks noChangeArrowheads="1"/>
            </p:cNvSpPr>
            <p:nvPr/>
          </p:nvSpPr>
          <p:spPr bwMode="auto">
            <a:xfrm flipV="1">
              <a:off x="3016" y="2886"/>
              <a:ext cx="272" cy="9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48645" name="AutoShape 5"/>
            <p:cNvSpPr>
              <a:spLocks noChangeArrowheads="1"/>
            </p:cNvSpPr>
            <p:nvPr/>
          </p:nvSpPr>
          <p:spPr bwMode="auto">
            <a:xfrm>
              <a:off x="3106" y="2795"/>
              <a:ext cx="92" cy="4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648646" name="Group 6"/>
          <p:cNvGrpSpPr>
            <a:grpSpLocks/>
          </p:cNvGrpSpPr>
          <p:nvPr/>
        </p:nvGrpSpPr>
        <p:grpSpPr bwMode="auto">
          <a:xfrm>
            <a:off x="3851275" y="4652963"/>
            <a:ext cx="2808288" cy="720725"/>
            <a:chOff x="2245" y="2795"/>
            <a:chExt cx="1769" cy="454"/>
          </a:xfrm>
        </p:grpSpPr>
        <p:sp>
          <p:nvSpPr>
            <p:cNvPr id="1648647" name="AutoShape 7"/>
            <p:cNvSpPr>
              <a:spLocks noChangeArrowheads="1"/>
            </p:cNvSpPr>
            <p:nvPr/>
          </p:nvSpPr>
          <p:spPr bwMode="auto">
            <a:xfrm flipV="1">
              <a:off x="2245" y="2795"/>
              <a:ext cx="1769" cy="454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80808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48648" name="AutoShape 8"/>
            <p:cNvSpPr>
              <a:spLocks noChangeArrowheads="1"/>
            </p:cNvSpPr>
            <p:nvPr/>
          </p:nvSpPr>
          <p:spPr bwMode="auto">
            <a:xfrm flipV="1">
              <a:off x="3016" y="2886"/>
              <a:ext cx="272" cy="9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48649" name="AutoShape 9"/>
            <p:cNvSpPr>
              <a:spLocks noChangeArrowheads="1"/>
            </p:cNvSpPr>
            <p:nvPr/>
          </p:nvSpPr>
          <p:spPr bwMode="auto">
            <a:xfrm>
              <a:off x="3106" y="2795"/>
              <a:ext cx="92" cy="4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648650" name="Line 10"/>
          <p:cNvSpPr>
            <a:spLocks noChangeShapeType="1"/>
          </p:cNvSpPr>
          <p:nvPr/>
        </p:nvSpPr>
        <p:spPr bwMode="auto">
          <a:xfrm flipV="1">
            <a:off x="4643438" y="5372100"/>
            <a:ext cx="936625" cy="15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8651" name="Line 11"/>
          <p:cNvSpPr>
            <a:spLocks noChangeShapeType="1"/>
          </p:cNvSpPr>
          <p:nvPr/>
        </p:nvSpPr>
        <p:spPr bwMode="auto">
          <a:xfrm>
            <a:off x="6154738" y="5372100"/>
            <a:ext cx="4333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8652" name="Line 12"/>
          <p:cNvSpPr>
            <a:spLocks noChangeShapeType="1"/>
          </p:cNvSpPr>
          <p:nvPr/>
        </p:nvSpPr>
        <p:spPr bwMode="auto">
          <a:xfrm>
            <a:off x="3851275" y="4652963"/>
            <a:ext cx="28797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8653" name="Line 13"/>
          <p:cNvSpPr>
            <a:spLocks noChangeShapeType="1"/>
          </p:cNvSpPr>
          <p:nvPr/>
        </p:nvSpPr>
        <p:spPr bwMode="auto">
          <a:xfrm>
            <a:off x="5940425" y="4652963"/>
            <a:ext cx="719138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8654" name="Line 14"/>
          <p:cNvSpPr>
            <a:spLocks noChangeShapeType="1"/>
          </p:cNvSpPr>
          <p:nvPr/>
        </p:nvSpPr>
        <p:spPr bwMode="auto">
          <a:xfrm flipH="1">
            <a:off x="3851275" y="4652963"/>
            <a:ext cx="720725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8655" name="Rectangle 15"/>
          <p:cNvSpPr>
            <a:spLocks noChangeArrowheads="1"/>
          </p:cNvSpPr>
          <p:nvPr/>
        </p:nvSpPr>
        <p:spPr bwMode="auto">
          <a:xfrm>
            <a:off x="6443663" y="4508500"/>
            <a:ext cx="73025" cy="431800"/>
          </a:xfrm>
          <a:prstGeom prst="rect">
            <a:avLst/>
          </a:prstGeom>
          <a:solidFill>
            <a:srgbClr val="9933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8656" name="Line 16"/>
          <p:cNvSpPr>
            <a:spLocks noChangeShapeType="1"/>
          </p:cNvSpPr>
          <p:nvPr/>
        </p:nvSpPr>
        <p:spPr bwMode="auto">
          <a:xfrm flipH="1">
            <a:off x="3419475" y="4652963"/>
            <a:ext cx="720725" cy="7207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8657" name="Line 17"/>
          <p:cNvSpPr>
            <a:spLocks noChangeShapeType="1"/>
          </p:cNvSpPr>
          <p:nvPr/>
        </p:nvSpPr>
        <p:spPr bwMode="auto">
          <a:xfrm flipH="1">
            <a:off x="3563938" y="4652963"/>
            <a:ext cx="720725" cy="7207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8658" name="Line 18"/>
          <p:cNvSpPr>
            <a:spLocks noChangeShapeType="1"/>
          </p:cNvSpPr>
          <p:nvPr/>
        </p:nvSpPr>
        <p:spPr bwMode="auto">
          <a:xfrm flipH="1">
            <a:off x="3708400" y="4652963"/>
            <a:ext cx="719138" cy="7207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648659" name="Group 19"/>
          <p:cNvGrpSpPr>
            <a:grpSpLocks/>
          </p:cNvGrpSpPr>
          <p:nvPr/>
        </p:nvGrpSpPr>
        <p:grpSpPr bwMode="auto">
          <a:xfrm>
            <a:off x="4859338" y="4652963"/>
            <a:ext cx="431800" cy="288925"/>
            <a:chOff x="975" y="3113"/>
            <a:chExt cx="272" cy="182"/>
          </a:xfrm>
        </p:grpSpPr>
        <p:sp>
          <p:nvSpPr>
            <p:cNvPr id="1648660" name="AutoShape 20"/>
            <p:cNvSpPr>
              <a:spLocks noChangeArrowheads="1"/>
            </p:cNvSpPr>
            <p:nvPr/>
          </p:nvSpPr>
          <p:spPr bwMode="auto">
            <a:xfrm flipV="1">
              <a:off x="975" y="3204"/>
              <a:ext cx="272" cy="9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48661" name="AutoShape 21"/>
            <p:cNvSpPr>
              <a:spLocks noChangeArrowheads="1"/>
            </p:cNvSpPr>
            <p:nvPr/>
          </p:nvSpPr>
          <p:spPr bwMode="auto">
            <a:xfrm>
              <a:off x="1065" y="3113"/>
              <a:ext cx="92" cy="4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648662" name="Group 22"/>
          <p:cNvGrpSpPr>
            <a:grpSpLocks/>
          </p:cNvGrpSpPr>
          <p:nvPr/>
        </p:nvGrpSpPr>
        <p:grpSpPr bwMode="auto">
          <a:xfrm>
            <a:off x="4643438" y="4652963"/>
            <a:ext cx="431800" cy="288925"/>
            <a:chOff x="975" y="3113"/>
            <a:chExt cx="272" cy="182"/>
          </a:xfrm>
        </p:grpSpPr>
        <p:sp>
          <p:nvSpPr>
            <p:cNvPr id="1648663" name="AutoShape 23"/>
            <p:cNvSpPr>
              <a:spLocks noChangeArrowheads="1"/>
            </p:cNvSpPr>
            <p:nvPr/>
          </p:nvSpPr>
          <p:spPr bwMode="auto">
            <a:xfrm flipV="1">
              <a:off x="975" y="3204"/>
              <a:ext cx="272" cy="9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48664" name="AutoShape 24"/>
            <p:cNvSpPr>
              <a:spLocks noChangeArrowheads="1"/>
            </p:cNvSpPr>
            <p:nvPr/>
          </p:nvSpPr>
          <p:spPr bwMode="auto">
            <a:xfrm>
              <a:off x="1065" y="3113"/>
              <a:ext cx="92" cy="4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648665" name="Line 25"/>
          <p:cNvSpPr>
            <a:spLocks noChangeShapeType="1"/>
          </p:cNvSpPr>
          <p:nvPr/>
        </p:nvSpPr>
        <p:spPr bwMode="auto">
          <a:xfrm>
            <a:off x="5795963" y="4652963"/>
            <a:ext cx="719137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8666" name="Line 26"/>
          <p:cNvSpPr>
            <a:spLocks noChangeShapeType="1"/>
          </p:cNvSpPr>
          <p:nvPr/>
        </p:nvSpPr>
        <p:spPr bwMode="auto">
          <a:xfrm>
            <a:off x="5508625" y="4652963"/>
            <a:ext cx="719138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8667" name="Line 27"/>
          <p:cNvSpPr>
            <a:spLocks noChangeShapeType="1"/>
          </p:cNvSpPr>
          <p:nvPr/>
        </p:nvSpPr>
        <p:spPr bwMode="auto">
          <a:xfrm>
            <a:off x="5651500" y="4652963"/>
            <a:ext cx="719138" cy="7191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8668" name="Rectangle 28"/>
          <p:cNvSpPr>
            <a:spLocks noChangeArrowheads="1"/>
          </p:cNvSpPr>
          <p:nvPr/>
        </p:nvSpPr>
        <p:spPr bwMode="auto">
          <a:xfrm>
            <a:off x="3779838" y="3716338"/>
            <a:ext cx="3384550" cy="936625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648669" name="Group 29"/>
          <p:cNvGrpSpPr>
            <a:grpSpLocks/>
          </p:cNvGrpSpPr>
          <p:nvPr/>
        </p:nvGrpSpPr>
        <p:grpSpPr bwMode="auto">
          <a:xfrm>
            <a:off x="5148263" y="3860800"/>
            <a:ext cx="1346200" cy="1079500"/>
            <a:chOff x="4513" y="3068"/>
            <a:chExt cx="848" cy="680"/>
          </a:xfrm>
        </p:grpSpPr>
        <p:sp>
          <p:nvSpPr>
            <p:cNvPr id="1648670" name="AutoShape 30"/>
            <p:cNvSpPr>
              <a:spLocks noChangeArrowheads="1"/>
            </p:cNvSpPr>
            <p:nvPr/>
          </p:nvSpPr>
          <p:spPr bwMode="auto">
            <a:xfrm>
              <a:off x="4513" y="3068"/>
              <a:ext cx="576" cy="384"/>
            </a:xfrm>
            <a:prstGeom prst="cloudCallout">
              <a:avLst>
                <a:gd name="adj1" fmla="val -11806"/>
                <a:gd name="adj2" fmla="val 24218"/>
              </a:avLst>
            </a:prstGeom>
            <a:solidFill>
              <a:srgbClr val="969696"/>
            </a:solidFill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 altLang="de-DE"/>
            </a:p>
          </p:txBody>
        </p:sp>
        <p:sp>
          <p:nvSpPr>
            <p:cNvPr id="1648671" name="Rectangle 31"/>
            <p:cNvSpPr>
              <a:spLocks noChangeArrowheads="1"/>
            </p:cNvSpPr>
            <p:nvPr/>
          </p:nvSpPr>
          <p:spPr bwMode="auto">
            <a:xfrm>
              <a:off x="4831" y="3340"/>
              <a:ext cx="46" cy="272"/>
            </a:xfrm>
            <a:prstGeom prst="rect">
              <a:avLst/>
            </a:prstGeom>
            <a:solidFill>
              <a:srgbClr val="969696"/>
            </a:solidFill>
            <a:ln w="222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48672" name="Rectangle 32"/>
            <p:cNvSpPr>
              <a:spLocks noChangeArrowheads="1"/>
            </p:cNvSpPr>
            <p:nvPr/>
          </p:nvSpPr>
          <p:spPr bwMode="auto">
            <a:xfrm>
              <a:off x="5012" y="3476"/>
              <a:ext cx="46" cy="272"/>
            </a:xfrm>
            <a:prstGeom prst="rect">
              <a:avLst/>
            </a:prstGeom>
            <a:solidFill>
              <a:srgbClr val="969696"/>
            </a:solidFill>
            <a:ln w="222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48673" name="AutoShape 33"/>
            <p:cNvSpPr>
              <a:spLocks noChangeArrowheads="1"/>
            </p:cNvSpPr>
            <p:nvPr/>
          </p:nvSpPr>
          <p:spPr bwMode="auto">
            <a:xfrm>
              <a:off x="4785" y="3158"/>
              <a:ext cx="576" cy="384"/>
            </a:xfrm>
            <a:prstGeom prst="cloudCallout">
              <a:avLst>
                <a:gd name="adj1" fmla="val -20139"/>
                <a:gd name="adj2" fmla="val 22134"/>
              </a:avLst>
            </a:prstGeom>
            <a:solidFill>
              <a:srgbClr val="FF99CC"/>
            </a:solidFill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 altLang="de-DE"/>
            </a:p>
          </p:txBody>
        </p:sp>
      </p:grpSp>
      <p:grpSp>
        <p:nvGrpSpPr>
          <p:cNvPr id="1648674" name="Group 34"/>
          <p:cNvGrpSpPr>
            <a:grpSpLocks/>
          </p:cNvGrpSpPr>
          <p:nvPr/>
        </p:nvGrpSpPr>
        <p:grpSpPr bwMode="auto">
          <a:xfrm>
            <a:off x="5364163" y="3860800"/>
            <a:ext cx="1346200" cy="1079500"/>
            <a:chOff x="4513" y="3068"/>
            <a:chExt cx="848" cy="680"/>
          </a:xfrm>
        </p:grpSpPr>
        <p:sp>
          <p:nvSpPr>
            <p:cNvPr id="1648675" name="AutoShape 35"/>
            <p:cNvSpPr>
              <a:spLocks noChangeArrowheads="1"/>
            </p:cNvSpPr>
            <p:nvPr/>
          </p:nvSpPr>
          <p:spPr bwMode="auto">
            <a:xfrm>
              <a:off x="4513" y="3068"/>
              <a:ext cx="576" cy="384"/>
            </a:xfrm>
            <a:prstGeom prst="cloudCallout">
              <a:avLst>
                <a:gd name="adj1" fmla="val -11806"/>
                <a:gd name="adj2" fmla="val 24218"/>
              </a:avLst>
            </a:prstGeom>
            <a:solidFill>
              <a:srgbClr val="969696"/>
            </a:solidFill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 altLang="de-DE"/>
            </a:p>
          </p:txBody>
        </p:sp>
        <p:sp>
          <p:nvSpPr>
            <p:cNvPr id="1648676" name="Rectangle 36"/>
            <p:cNvSpPr>
              <a:spLocks noChangeArrowheads="1"/>
            </p:cNvSpPr>
            <p:nvPr/>
          </p:nvSpPr>
          <p:spPr bwMode="auto">
            <a:xfrm>
              <a:off x="4831" y="3340"/>
              <a:ext cx="46" cy="272"/>
            </a:xfrm>
            <a:prstGeom prst="rect">
              <a:avLst/>
            </a:prstGeom>
            <a:solidFill>
              <a:srgbClr val="969696"/>
            </a:solidFill>
            <a:ln w="222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48677" name="Rectangle 37"/>
            <p:cNvSpPr>
              <a:spLocks noChangeArrowheads="1"/>
            </p:cNvSpPr>
            <p:nvPr/>
          </p:nvSpPr>
          <p:spPr bwMode="auto">
            <a:xfrm>
              <a:off x="5012" y="3476"/>
              <a:ext cx="46" cy="272"/>
            </a:xfrm>
            <a:prstGeom prst="rect">
              <a:avLst/>
            </a:prstGeom>
            <a:solidFill>
              <a:srgbClr val="969696"/>
            </a:solidFill>
            <a:ln w="222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48678" name="AutoShape 38"/>
            <p:cNvSpPr>
              <a:spLocks noChangeArrowheads="1"/>
            </p:cNvSpPr>
            <p:nvPr/>
          </p:nvSpPr>
          <p:spPr bwMode="auto">
            <a:xfrm>
              <a:off x="4785" y="3158"/>
              <a:ext cx="576" cy="384"/>
            </a:xfrm>
            <a:prstGeom prst="cloudCallout">
              <a:avLst>
                <a:gd name="adj1" fmla="val -20139"/>
                <a:gd name="adj2" fmla="val 22134"/>
              </a:avLst>
            </a:prstGeom>
            <a:solidFill>
              <a:srgbClr val="FF99CC"/>
            </a:solidFill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 altLang="de-DE"/>
            </a:p>
          </p:txBody>
        </p:sp>
      </p:grpSp>
      <p:grpSp>
        <p:nvGrpSpPr>
          <p:cNvPr id="1648679" name="Group 39"/>
          <p:cNvGrpSpPr>
            <a:grpSpLocks/>
          </p:cNvGrpSpPr>
          <p:nvPr/>
        </p:nvGrpSpPr>
        <p:grpSpPr bwMode="auto">
          <a:xfrm>
            <a:off x="5508625" y="3860800"/>
            <a:ext cx="1346200" cy="1079500"/>
            <a:chOff x="4513" y="3068"/>
            <a:chExt cx="848" cy="680"/>
          </a:xfrm>
        </p:grpSpPr>
        <p:sp>
          <p:nvSpPr>
            <p:cNvPr id="1648680" name="AutoShape 40"/>
            <p:cNvSpPr>
              <a:spLocks noChangeArrowheads="1"/>
            </p:cNvSpPr>
            <p:nvPr/>
          </p:nvSpPr>
          <p:spPr bwMode="auto">
            <a:xfrm>
              <a:off x="4513" y="3068"/>
              <a:ext cx="576" cy="384"/>
            </a:xfrm>
            <a:prstGeom prst="cloudCallout">
              <a:avLst>
                <a:gd name="adj1" fmla="val -11806"/>
                <a:gd name="adj2" fmla="val 24218"/>
              </a:avLst>
            </a:prstGeom>
            <a:solidFill>
              <a:srgbClr val="969696"/>
            </a:solidFill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 altLang="de-DE"/>
            </a:p>
          </p:txBody>
        </p:sp>
        <p:sp>
          <p:nvSpPr>
            <p:cNvPr id="1648681" name="Rectangle 41"/>
            <p:cNvSpPr>
              <a:spLocks noChangeArrowheads="1"/>
            </p:cNvSpPr>
            <p:nvPr/>
          </p:nvSpPr>
          <p:spPr bwMode="auto">
            <a:xfrm>
              <a:off x="4831" y="3340"/>
              <a:ext cx="46" cy="272"/>
            </a:xfrm>
            <a:prstGeom prst="rect">
              <a:avLst/>
            </a:prstGeom>
            <a:solidFill>
              <a:srgbClr val="969696"/>
            </a:solidFill>
            <a:ln w="222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48682" name="Rectangle 42"/>
            <p:cNvSpPr>
              <a:spLocks noChangeArrowheads="1"/>
            </p:cNvSpPr>
            <p:nvPr/>
          </p:nvSpPr>
          <p:spPr bwMode="auto">
            <a:xfrm>
              <a:off x="5012" y="3476"/>
              <a:ext cx="46" cy="272"/>
            </a:xfrm>
            <a:prstGeom prst="rect">
              <a:avLst/>
            </a:prstGeom>
            <a:solidFill>
              <a:srgbClr val="969696"/>
            </a:solidFill>
            <a:ln w="22225" algn="ctr">
              <a:solidFill>
                <a:schemeClr val="tx1"/>
              </a:solidFill>
              <a:miter lim="800000"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48683" name="AutoShape 43"/>
            <p:cNvSpPr>
              <a:spLocks noChangeArrowheads="1"/>
            </p:cNvSpPr>
            <p:nvPr/>
          </p:nvSpPr>
          <p:spPr bwMode="auto">
            <a:xfrm>
              <a:off x="4785" y="3158"/>
              <a:ext cx="576" cy="384"/>
            </a:xfrm>
            <a:prstGeom prst="cloudCallout">
              <a:avLst>
                <a:gd name="adj1" fmla="val -20139"/>
                <a:gd name="adj2" fmla="val 22134"/>
              </a:avLst>
            </a:prstGeom>
            <a:solidFill>
              <a:srgbClr val="FF99CC"/>
            </a:solidFill>
            <a:ln w="22225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endParaRPr lang="de-DE" altLang="de-DE"/>
            </a:p>
          </p:txBody>
        </p:sp>
      </p:grpSp>
      <p:sp>
        <p:nvSpPr>
          <p:cNvPr id="1648684" name="Rectangle 4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Rückkopplung (2)</a:t>
            </a:r>
          </a:p>
        </p:txBody>
      </p:sp>
      <p:sp>
        <p:nvSpPr>
          <p:cNvPr id="1648685" name="Rectangle 4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dirty="0"/>
              <a:t>Rückkopplung in Elektronik</a:t>
            </a:r>
          </a:p>
          <a:p>
            <a:r>
              <a:rPr lang="de-DE" altLang="de-DE" dirty="0"/>
              <a:t>Vorteile</a:t>
            </a:r>
          </a:p>
          <a:p>
            <a:pPr lvl="1"/>
            <a:r>
              <a:rPr lang="de-DE" altLang="de-DE" dirty="0" smtClean="0"/>
              <a:t>Desensibilisierung für </a:t>
            </a:r>
            <a:r>
              <a:rPr lang="de-DE" altLang="de-DE" dirty="0" smtClean="0">
                <a:solidFill>
                  <a:srgbClr val="3333CC"/>
                </a:solidFill>
              </a:rPr>
              <a:t>Prozessparameter</a:t>
            </a:r>
            <a:r>
              <a:rPr lang="de-DE" altLang="de-DE" dirty="0" smtClean="0"/>
              <a:t> </a:t>
            </a:r>
            <a:r>
              <a:rPr lang="de-DE" altLang="de-DE" dirty="0"/>
              <a:t>und Temperatur</a:t>
            </a:r>
          </a:p>
          <a:p>
            <a:pPr lvl="1"/>
            <a:r>
              <a:rPr lang="de-DE" altLang="de-DE" dirty="0">
                <a:solidFill>
                  <a:srgbClr val="3333CC"/>
                </a:solidFill>
              </a:rPr>
              <a:t>Bandbreite</a:t>
            </a:r>
            <a:r>
              <a:rPr lang="de-DE" altLang="de-DE" dirty="0"/>
              <a:t> </a:t>
            </a:r>
            <a:r>
              <a:rPr lang="de-DE" altLang="de-DE" dirty="0" smtClean="0"/>
              <a:t>wird </a:t>
            </a:r>
            <a:r>
              <a:rPr lang="de-DE" altLang="de-DE" dirty="0"/>
              <a:t>höher</a:t>
            </a:r>
          </a:p>
          <a:p>
            <a:pPr lvl="1"/>
            <a:r>
              <a:rPr lang="de-DE" altLang="de-DE" dirty="0">
                <a:solidFill>
                  <a:srgbClr val="3333CC"/>
                </a:solidFill>
              </a:rPr>
              <a:t>Linearität</a:t>
            </a:r>
            <a:r>
              <a:rPr lang="de-DE" altLang="de-DE" dirty="0"/>
              <a:t> besser</a:t>
            </a:r>
          </a:p>
          <a:p>
            <a:pPr lvl="1"/>
            <a:r>
              <a:rPr lang="de-DE" altLang="de-DE" dirty="0"/>
              <a:t>Eingangs- und Ausgangsimpedanzen können angepasst werden. </a:t>
            </a:r>
          </a:p>
          <a:p>
            <a:r>
              <a:rPr lang="de-DE" altLang="de-DE" dirty="0"/>
              <a:t>Nachteile</a:t>
            </a:r>
          </a:p>
          <a:p>
            <a:pPr lvl="1"/>
            <a:r>
              <a:rPr lang="de-DE" altLang="de-DE" dirty="0"/>
              <a:t>Verstärkung wird </a:t>
            </a:r>
            <a:r>
              <a:rPr lang="de-DE" altLang="de-DE" dirty="0" smtClean="0"/>
              <a:t>kleiner - zeitkonstanten</a:t>
            </a:r>
            <a:endParaRPr lang="de-DE" altLang="de-DE" dirty="0"/>
          </a:p>
          <a:p>
            <a:pPr lvl="1"/>
            <a:r>
              <a:rPr lang="de-DE" altLang="de-DE" dirty="0"/>
              <a:t>Gefahr vor </a:t>
            </a:r>
            <a:r>
              <a:rPr lang="de-DE" altLang="de-DE" dirty="0">
                <a:solidFill>
                  <a:srgbClr val="3333CC"/>
                </a:solidFill>
              </a:rPr>
              <a:t>Schwingungen</a:t>
            </a:r>
          </a:p>
          <a:p>
            <a:pPr lvl="1"/>
            <a:r>
              <a:rPr lang="de-DE" altLang="de-DE" dirty="0" err="1"/>
              <a:t>Millereffekt</a:t>
            </a:r>
            <a:endParaRPr lang="de-DE" altLang="de-DE" dirty="0"/>
          </a:p>
          <a:p>
            <a:pPr lvl="1"/>
            <a:endParaRPr lang="de-DE" altLang="de-DE" dirty="0"/>
          </a:p>
        </p:txBody>
      </p:sp>
      <p:sp>
        <p:nvSpPr>
          <p:cNvPr id="1648686" name="Oval 46"/>
          <p:cNvSpPr>
            <a:spLocks noChangeArrowheads="1"/>
          </p:cNvSpPr>
          <p:nvPr/>
        </p:nvSpPr>
        <p:spPr bwMode="auto">
          <a:xfrm>
            <a:off x="5507038" y="5229225"/>
            <a:ext cx="717550" cy="863600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8687" name="Line 47"/>
          <p:cNvSpPr>
            <a:spLocks noChangeShapeType="1"/>
          </p:cNvSpPr>
          <p:nvPr/>
        </p:nvSpPr>
        <p:spPr bwMode="auto">
          <a:xfrm>
            <a:off x="5651500" y="5588000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8688" name="Rectangle 48"/>
          <p:cNvSpPr>
            <a:spLocks noChangeArrowheads="1"/>
          </p:cNvSpPr>
          <p:nvPr/>
        </p:nvSpPr>
        <p:spPr bwMode="auto">
          <a:xfrm>
            <a:off x="5651500" y="5588000"/>
            <a:ext cx="431800" cy="144463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8689" name="Oval 49"/>
          <p:cNvSpPr>
            <a:spLocks noChangeArrowheads="1"/>
          </p:cNvSpPr>
          <p:nvPr/>
        </p:nvSpPr>
        <p:spPr bwMode="auto">
          <a:xfrm>
            <a:off x="5580063" y="5300663"/>
            <a:ext cx="574675" cy="719137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8690" name="Rectangle 50"/>
          <p:cNvSpPr>
            <a:spLocks noChangeArrowheads="1"/>
          </p:cNvSpPr>
          <p:nvPr/>
        </p:nvSpPr>
        <p:spPr bwMode="auto">
          <a:xfrm>
            <a:off x="6156325" y="4292600"/>
            <a:ext cx="73025" cy="431800"/>
          </a:xfrm>
          <a:prstGeom prst="rect">
            <a:avLst/>
          </a:prstGeom>
          <a:solidFill>
            <a:srgbClr val="993300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648691" name="Group 51"/>
          <p:cNvGrpSpPr>
            <a:grpSpLocks/>
          </p:cNvGrpSpPr>
          <p:nvPr/>
        </p:nvGrpSpPr>
        <p:grpSpPr bwMode="auto">
          <a:xfrm>
            <a:off x="1547813" y="4941888"/>
            <a:ext cx="431800" cy="288925"/>
            <a:chOff x="975" y="3113"/>
            <a:chExt cx="272" cy="182"/>
          </a:xfrm>
        </p:grpSpPr>
        <p:sp>
          <p:nvSpPr>
            <p:cNvPr id="1648692" name="AutoShape 52"/>
            <p:cNvSpPr>
              <a:spLocks noChangeArrowheads="1"/>
            </p:cNvSpPr>
            <p:nvPr/>
          </p:nvSpPr>
          <p:spPr bwMode="auto">
            <a:xfrm flipV="1">
              <a:off x="975" y="3204"/>
              <a:ext cx="272" cy="9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48693" name="AutoShape 53"/>
            <p:cNvSpPr>
              <a:spLocks noChangeArrowheads="1"/>
            </p:cNvSpPr>
            <p:nvPr/>
          </p:nvSpPr>
          <p:spPr bwMode="auto">
            <a:xfrm>
              <a:off x="1065" y="3113"/>
              <a:ext cx="92" cy="4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648694" name="AutoShape 54"/>
          <p:cNvSpPr>
            <a:spLocks noChangeArrowheads="1"/>
          </p:cNvSpPr>
          <p:nvPr/>
        </p:nvSpPr>
        <p:spPr bwMode="auto">
          <a:xfrm>
            <a:off x="5651500" y="3860800"/>
            <a:ext cx="914400" cy="609600"/>
          </a:xfrm>
          <a:prstGeom prst="cloudCallout">
            <a:avLst>
              <a:gd name="adj1" fmla="val -11806"/>
              <a:gd name="adj2" fmla="val 24218"/>
            </a:avLst>
          </a:prstGeom>
          <a:solidFill>
            <a:srgbClr val="008000"/>
          </a:solidFill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de-DE" altLang="de-DE"/>
          </a:p>
        </p:txBody>
      </p:sp>
      <p:sp>
        <p:nvSpPr>
          <p:cNvPr id="1648695" name="AutoShape 55"/>
          <p:cNvSpPr>
            <a:spLocks noChangeArrowheads="1"/>
          </p:cNvSpPr>
          <p:nvPr/>
        </p:nvSpPr>
        <p:spPr bwMode="auto">
          <a:xfrm>
            <a:off x="6083300" y="4003675"/>
            <a:ext cx="914400" cy="609600"/>
          </a:xfrm>
          <a:prstGeom prst="cloudCallout">
            <a:avLst>
              <a:gd name="adj1" fmla="val -20139"/>
              <a:gd name="adj2" fmla="val 22134"/>
            </a:avLst>
          </a:prstGeom>
          <a:solidFill>
            <a:srgbClr val="008000"/>
          </a:solidFill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de-DE" altLang="de-DE"/>
          </a:p>
        </p:txBody>
      </p:sp>
      <p:grpSp>
        <p:nvGrpSpPr>
          <p:cNvPr id="1648696" name="Group 56"/>
          <p:cNvGrpSpPr>
            <a:grpSpLocks/>
          </p:cNvGrpSpPr>
          <p:nvPr/>
        </p:nvGrpSpPr>
        <p:grpSpPr bwMode="auto">
          <a:xfrm>
            <a:off x="4427538" y="4652963"/>
            <a:ext cx="431800" cy="288925"/>
            <a:chOff x="975" y="3113"/>
            <a:chExt cx="272" cy="182"/>
          </a:xfrm>
        </p:grpSpPr>
        <p:sp>
          <p:nvSpPr>
            <p:cNvPr id="1648697" name="AutoShape 57"/>
            <p:cNvSpPr>
              <a:spLocks noChangeArrowheads="1"/>
            </p:cNvSpPr>
            <p:nvPr/>
          </p:nvSpPr>
          <p:spPr bwMode="auto">
            <a:xfrm flipV="1">
              <a:off x="975" y="3204"/>
              <a:ext cx="272" cy="91"/>
            </a:xfrm>
            <a:custGeom>
              <a:avLst/>
              <a:gdLst>
                <a:gd name="G0" fmla="+- 5400 0 0"/>
                <a:gd name="G1" fmla="+- 21600 0 5400"/>
                <a:gd name="G2" fmla="*/ 5400 1 2"/>
                <a:gd name="G3" fmla="+- 21600 0 G2"/>
                <a:gd name="G4" fmla="+/ 5400 21600 2"/>
                <a:gd name="G5" fmla="+/ G1 0 2"/>
                <a:gd name="G6" fmla="*/ 21600 21600 5400"/>
                <a:gd name="G7" fmla="*/ G6 1 2"/>
                <a:gd name="G8" fmla="+- 21600 0 G7"/>
                <a:gd name="G9" fmla="*/ 21600 1 2"/>
                <a:gd name="G10" fmla="+- 5400 0 G9"/>
                <a:gd name="G11" fmla="?: G10 G8 0"/>
                <a:gd name="G12" fmla="?: G10 G7 21600"/>
                <a:gd name="T0" fmla="*/ 18900 w 21600"/>
                <a:gd name="T1" fmla="*/ 10800 h 21600"/>
                <a:gd name="T2" fmla="*/ 10800 w 21600"/>
                <a:gd name="T3" fmla="*/ 21600 h 21600"/>
                <a:gd name="T4" fmla="*/ 2700 w 21600"/>
                <a:gd name="T5" fmla="*/ 10800 h 21600"/>
                <a:gd name="T6" fmla="*/ 10800 w 21600"/>
                <a:gd name="T7" fmla="*/ 0 h 21600"/>
                <a:gd name="T8" fmla="*/ 4500 w 21600"/>
                <a:gd name="T9" fmla="*/ 4500 h 21600"/>
                <a:gd name="T10" fmla="*/ 17100 w 21600"/>
                <a:gd name="T11" fmla="*/ 171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48698" name="AutoShape 58"/>
            <p:cNvSpPr>
              <a:spLocks noChangeArrowheads="1"/>
            </p:cNvSpPr>
            <p:nvPr/>
          </p:nvSpPr>
          <p:spPr bwMode="auto">
            <a:xfrm>
              <a:off x="1065" y="3113"/>
              <a:ext cx="92" cy="45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2225" algn="ctr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648699" name="Oval 59"/>
          <p:cNvSpPr>
            <a:spLocks noChangeArrowheads="1"/>
          </p:cNvSpPr>
          <p:nvPr/>
        </p:nvSpPr>
        <p:spPr bwMode="auto">
          <a:xfrm>
            <a:off x="3995738" y="4005263"/>
            <a:ext cx="287337" cy="287337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round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8700" name="Oval 60"/>
          <p:cNvSpPr>
            <a:spLocks noChangeArrowheads="1"/>
          </p:cNvSpPr>
          <p:nvPr/>
        </p:nvSpPr>
        <p:spPr bwMode="auto">
          <a:xfrm>
            <a:off x="4140200" y="4005263"/>
            <a:ext cx="287338" cy="287337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round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8701" name="Oval 61"/>
          <p:cNvSpPr>
            <a:spLocks noChangeArrowheads="1"/>
          </p:cNvSpPr>
          <p:nvPr/>
        </p:nvSpPr>
        <p:spPr bwMode="auto">
          <a:xfrm>
            <a:off x="4284663" y="4005263"/>
            <a:ext cx="287337" cy="287337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round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48702" name="Oval 62"/>
          <p:cNvSpPr>
            <a:spLocks noChangeArrowheads="1"/>
          </p:cNvSpPr>
          <p:nvPr/>
        </p:nvSpPr>
        <p:spPr bwMode="auto">
          <a:xfrm>
            <a:off x="4427538" y="4005263"/>
            <a:ext cx="287337" cy="287337"/>
          </a:xfrm>
          <a:prstGeom prst="ellipse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round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65365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84" name="Rectangle 4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/>
          </a:p>
        </p:txBody>
      </p:sp>
      <p:sp>
        <p:nvSpPr>
          <p:cNvPr id="1648685" name="Rectangle 4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altLang="de-DE" dirty="0" smtClean="0"/>
              <a:t>Backup Folien</a:t>
            </a:r>
            <a:endParaRPr lang="de-DE" altLang="de-DE" dirty="0"/>
          </a:p>
          <a:p>
            <a:pPr lvl="1"/>
            <a:endParaRPr lang="de-DE" alt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54960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Rückkopplung und Linearität</a:t>
            </a:r>
          </a:p>
        </p:txBody>
      </p:sp>
      <p:sp>
        <p:nvSpPr>
          <p:cNvPr id="1653763" name="AutoShape 3"/>
          <p:cNvSpPr>
            <a:spLocks noChangeArrowheads="1"/>
          </p:cNvSpPr>
          <p:nvPr/>
        </p:nvSpPr>
        <p:spPr bwMode="auto">
          <a:xfrm rot="-16200000">
            <a:off x="2412207" y="2204243"/>
            <a:ext cx="863600" cy="576263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endParaRPr lang="de-DE" altLang="de-DE" sz="1400"/>
          </a:p>
        </p:txBody>
      </p:sp>
      <p:sp>
        <p:nvSpPr>
          <p:cNvPr id="1653764" name="Line 4"/>
          <p:cNvSpPr>
            <a:spLocks noChangeShapeType="1"/>
          </p:cNvSpPr>
          <p:nvPr/>
        </p:nvSpPr>
        <p:spPr bwMode="auto">
          <a:xfrm flipH="1">
            <a:off x="2125663" y="2493963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3765" name="Line 5"/>
          <p:cNvSpPr>
            <a:spLocks noChangeShapeType="1"/>
          </p:cNvSpPr>
          <p:nvPr/>
        </p:nvSpPr>
        <p:spPr bwMode="auto">
          <a:xfrm flipH="1">
            <a:off x="3133725" y="2493963"/>
            <a:ext cx="431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3766" name="Text Box 6"/>
          <p:cNvSpPr txBox="1">
            <a:spLocks noChangeArrowheads="1"/>
          </p:cNvSpPr>
          <p:nvPr/>
        </p:nvSpPr>
        <p:spPr bwMode="auto">
          <a:xfrm>
            <a:off x="2125663" y="2133600"/>
            <a:ext cx="3079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Xi</a:t>
            </a:r>
          </a:p>
        </p:txBody>
      </p:sp>
      <p:sp>
        <p:nvSpPr>
          <p:cNvPr id="1653767" name="Text Box 7"/>
          <p:cNvSpPr txBox="1">
            <a:spLocks noChangeArrowheads="1"/>
          </p:cNvSpPr>
          <p:nvPr/>
        </p:nvSpPr>
        <p:spPr bwMode="auto">
          <a:xfrm>
            <a:off x="3133725" y="2133600"/>
            <a:ext cx="355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Xo</a:t>
            </a:r>
          </a:p>
        </p:txBody>
      </p:sp>
      <p:sp>
        <p:nvSpPr>
          <p:cNvPr id="1653768" name="Line 8"/>
          <p:cNvSpPr>
            <a:spLocks noChangeShapeType="1"/>
          </p:cNvSpPr>
          <p:nvPr/>
        </p:nvSpPr>
        <p:spPr bwMode="auto">
          <a:xfrm rot="-10800000">
            <a:off x="4716463" y="2492375"/>
            <a:ext cx="18716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triangl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3769" name="Line 9"/>
          <p:cNvSpPr>
            <a:spLocks noChangeShapeType="1"/>
          </p:cNvSpPr>
          <p:nvPr/>
        </p:nvSpPr>
        <p:spPr bwMode="auto">
          <a:xfrm rot="-10800000">
            <a:off x="5580063" y="1484313"/>
            <a:ext cx="0" cy="18002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653770" name="Group 10"/>
          <p:cNvGrpSpPr>
            <a:grpSpLocks/>
          </p:cNvGrpSpPr>
          <p:nvPr/>
        </p:nvGrpSpPr>
        <p:grpSpPr bwMode="auto">
          <a:xfrm>
            <a:off x="4716463" y="1628775"/>
            <a:ext cx="1798637" cy="1582738"/>
            <a:chOff x="2971" y="1026"/>
            <a:chExt cx="1133" cy="997"/>
          </a:xfrm>
        </p:grpSpPr>
        <p:grpSp>
          <p:nvGrpSpPr>
            <p:cNvPr id="1653771" name="Group 11"/>
            <p:cNvGrpSpPr>
              <a:grpSpLocks/>
            </p:cNvGrpSpPr>
            <p:nvPr/>
          </p:nvGrpSpPr>
          <p:grpSpPr bwMode="auto">
            <a:xfrm>
              <a:off x="2971" y="1071"/>
              <a:ext cx="589" cy="952"/>
              <a:chOff x="2971" y="1570"/>
              <a:chExt cx="589" cy="952"/>
            </a:xfrm>
          </p:grpSpPr>
          <p:sp>
            <p:nvSpPr>
              <p:cNvPr id="1653772" name="Arc 12"/>
              <p:cNvSpPr>
                <a:spLocks/>
              </p:cNvSpPr>
              <p:nvPr/>
            </p:nvSpPr>
            <p:spPr bwMode="auto">
              <a:xfrm rot="-48600000" flipH="1" flipV="1">
                <a:off x="2750" y="1791"/>
                <a:ext cx="952" cy="510"/>
              </a:xfrm>
              <a:custGeom>
                <a:avLst/>
                <a:gdLst>
                  <a:gd name="G0" fmla="+- 0 0 0"/>
                  <a:gd name="G1" fmla="+- 17341 0 0"/>
                  <a:gd name="G2" fmla="+- 21600 0 0"/>
                  <a:gd name="T0" fmla="*/ 12879 w 21600"/>
                  <a:gd name="T1" fmla="*/ 0 h 17341"/>
                  <a:gd name="T2" fmla="*/ 21600 w 21600"/>
                  <a:gd name="T3" fmla="*/ 17341 h 17341"/>
                  <a:gd name="T4" fmla="*/ 0 w 21600"/>
                  <a:gd name="T5" fmla="*/ 17341 h 17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7341" fill="none" extrusionOk="0">
                    <a:moveTo>
                      <a:pt x="12878" y="0"/>
                    </a:moveTo>
                    <a:cubicBezTo>
                      <a:pt x="18365" y="4075"/>
                      <a:pt x="21600" y="10506"/>
                      <a:pt x="21600" y="17341"/>
                    </a:cubicBezTo>
                  </a:path>
                  <a:path w="21600" h="17341" stroke="0" extrusionOk="0">
                    <a:moveTo>
                      <a:pt x="12878" y="0"/>
                    </a:moveTo>
                    <a:cubicBezTo>
                      <a:pt x="18365" y="4075"/>
                      <a:pt x="21600" y="10506"/>
                      <a:pt x="21600" y="17341"/>
                    </a:cubicBezTo>
                    <a:lnTo>
                      <a:pt x="0" y="17341"/>
                    </a:lnTo>
                    <a:close/>
                  </a:path>
                </a:pathLst>
              </a:cu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653773" name="Line 13"/>
              <p:cNvSpPr>
                <a:spLocks noChangeShapeType="1"/>
              </p:cNvSpPr>
              <p:nvPr/>
            </p:nvSpPr>
            <p:spPr bwMode="auto">
              <a:xfrm flipH="1">
                <a:off x="3470" y="1979"/>
                <a:ext cx="90" cy="18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1653774" name="Group 14"/>
            <p:cNvGrpSpPr>
              <a:grpSpLocks/>
            </p:cNvGrpSpPr>
            <p:nvPr/>
          </p:nvGrpSpPr>
          <p:grpSpPr bwMode="auto">
            <a:xfrm rot="-10800000">
              <a:off x="3515" y="1026"/>
              <a:ext cx="589" cy="952"/>
              <a:chOff x="2971" y="1570"/>
              <a:chExt cx="589" cy="952"/>
            </a:xfrm>
          </p:grpSpPr>
          <p:sp>
            <p:nvSpPr>
              <p:cNvPr id="1653775" name="Arc 15"/>
              <p:cNvSpPr>
                <a:spLocks/>
              </p:cNvSpPr>
              <p:nvPr/>
            </p:nvSpPr>
            <p:spPr bwMode="auto">
              <a:xfrm rot="-48600000" flipH="1" flipV="1">
                <a:off x="2750" y="1791"/>
                <a:ext cx="952" cy="510"/>
              </a:xfrm>
              <a:custGeom>
                <a:avLst/>
                <a:gdLst>
                  <a:gd name="G0" fmla="+- 0 0 0"/>
                  <a:gd name="G1" fmla="+- 17341 0 0"/>
                  <a:gd name="G2" fmla="+- 21600 0 0"/>
                  <a:gd name="T0" fmla="*/ 12879 w 21600"/>
                  <a:gd name="T1" fmla="*/ 0 h 17341"/>
                  <a:gd name="T2" fmla="*/ 21600 w 21600"/>
                  <a:gd name="T3" fmla="*/ 17341 h 17341"/>
                  <a:gd name="T4" fmla="*/ 0 w 21600"/>
                  <a:gd name="T5" fmla="*/ 17341 h 17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7341" fill="none" extrusionOk="0">
                    <a:moveTo>
                      <a:pt x="12878" y="0"/>
                    </a:moveTo>
                    <a:cubicBezTo>
                      <a:pt x="18365" y="4075"/>
                      <a:pt x="21600" y="10506"/>
                      <a:pt x="21600" y="17341"/>
                    </a:cubicBezTo>
                  </a:path>
                  <a:path w="21600" h="17341" stroke="0" extrusionOk="0">
                    <a:moveTo>
                      <a:pt x="12878" y="0"/>
                    </a:moveTo>
                    <a:cubicBezTo>
                      <a:pt x="18365" y="4075"/>
                      <a:pt x="21600" y="10506"/>
                      <a:pt x="21600" y="17341"/>
                    </a:cubicBezTo>
                    <a:lnTo>
                      <a:pt x="0" y="17341"/>
                    </a:lnTo>
                    <a:close/>
                  </a:path>
                </a:pathLst>
              </a:cu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653776" name="Line 16"/>
              <p:cNvSpPr>
                <a:spLocks noChangeShapeType="1"/>
              </p:cNvSpPr>
              <p:nvPr/>
            </p:nvSpPr>
            <p:spPr bwMode="auto">
              <a:xfrm flipH="1">
                <a:off x="3470" y="1979"/>
                <a:ext cx="90" cy="18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sp>
        <p:nvSpPr>
          <p:cNvPr id="1653777" name="Text Box 17"/>
          <p:cNvSpPr txBox="1">
            <a:spLocks noChangeArrowheads="1"/>
          </p:cNvSpPr>
          <p:nvPr/>
        </p:nvSpPr>
        <p:spPr bwMode="auto">
          <a:xfrm>
            <a:off x="5219700" y="1628775"/>
            <a:ext cx="355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Xo</a:t>
            </a:r>
          </a:p>
        </p:txBody>
      </p:sp>
      <p:sp>
        <p:nvSpPr>
          <p:cNvPr id="1653778" name="Text Box 18"/>
          <p:cNvSpPr txBox="1">
            <a:spLocks noChangeArrowheads="1"/>
          </p:cNvSpPr>
          <p:nvPr/>
        </p:nvSpPr>
        <p:spPr bwMode="auto">
          <a:xfrm>
            <a:off x="6156325" y="2492375"/>
            <a:ext cx="3079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Xi</a:t>
            </a:r>
          </a:p>
        </p:txBody>
      </p:sp>
      <p:graphicFrame>
        <p:nvGraphicFramePr>
          <p:cNvPr id="1653779" name="Object 19"/>
          <p:cNvGraphicFramePr>
            <a:graphicFrameLocks noGrp="1" noChangeAspect="1"/>
          </p:cNvGraphicFramePr>
          <p:nvPr>
            <p:ph idx="1"/>
          </p:nvPr>
        </p:nvGraphicFramePr>
        <p:xfrm>
          <a:off x="6156325" y="2852738"/>
          <a:ext cx="2736850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557" name="Formel" r:id="rId3" imgW="1320480" imgH="253800" progId="Equation.3">
                  <p:embed/>
                </p:oleObj>
              </mc:Choice>
              <mc:Fallback>
                <p:oleObj name="Formel" r:id="rId3" imgW="13204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2852738"/>
                        <a:ext cx="2736850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3780" name="AutoShape 20"/>
          <p:cNvSpPr>
            <a:spLocks noChangeArrowheads="1"/>
          </p:cNvSpPr>
          <p:nvPr/>
        </p:nvSpPr>
        <p:spPr bwMode="auto">
          <a:xfrm rot="-16200000">
            <a:off x="2412207" y="4077493"/>
            <a:ext cx="863600" cy="576263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r>
              <a:rPr lang="de-DE" altLang="de-DE" sz="1400"/>
              <a:t>A</a:t>
            </a:r>
          </a:p>
        </p:txBody>
      </p:sp>
      <p:sp>
        <p:nvSpPr>
          <p:cNvPr id="1653781" name="Line 21"/>
          <p:cNvSpPr>
            <a:spLocks noChangeShapeType="1"/>
          </p:cNvSpPr>
          <p:nvPr/>
        </p:nvSpPr>
        <p:spPr bwMode="auto">
          <a:xfrm flipH="1" flipV="1">
            <a:off x="1692275" y="4365625"/>
            <a:ext cx="865188" cy="158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653782" name="Group 22"/>
          <p:cNvGrpSpPr>
            <a:grpSpLocks/>
          </p:cNvGrpSpPr>
          <p:nvPr/>
        </p:nvGrpSpPr>
        <p:grpSpPr bwMode="auto">
          <a:xfrm>
            <a:off x="2627313" y="2420938"/>
            <a:ext cx="215900" cy="190500"/>
            <a:chOff x="2971" y="1026"/>
            <a:chExt cx="1133" cy="997"/>
          </a:xfrm>
        </p:grpSpPr>
        <p:grpSp>
          <p:nvGrpSpPr>
            <p:cNvPr id="1653783" name="Group 23"/>
            <p:cNvGrpSpPr>
              <a:grpSpLocks/>
            </p:cNvGrpSpPr>
            <p:nvPr/>
          </p:nvGrpSpPr>
          <p:grpSpPr bwMode="auto">
            <a:xfrm>
              <a:off x="2971" y="1071"/>
              <a:ext cx="589" cy="952"/>
              <a:chOff x="2971" y="1570"/>
              <a:chExt cx="589" cy="952"/>
            </a:xfrm>
          </p:grpSpPr>
          <p:sp>
            <p:nvSpPr>
              <p:cNvPr id="1653784" name="Arc 24"/>
              <p:cNvSpPr>
                <a:spLocks/>
              </p:cNvSpPr>
              <p:nvPr/>
            </p:nvSpPr>
            <p:spPr bwMode="auto">
              <a:xfrm rot="-48600000" flipH="1" flipV="1">
                <a:off x="2750" y="1791"/>
                <a:ext cx="952" cy="510"/>
              </a:xfrm>
              <a:custGeom>
                <a:avLst/>
                <a:gdLst>
                  <a:gd name="G0" fmla="+- 0 0 0"/>
                  <a:gd name="G1" fmla="+- 17341 0 0"/>
                  <a:gd name="G2" fmla="+- 21600 0 0"/>
                  <a:gd name="T0" fmla="*/ 12879 w 21600"/>
                  <a:gd name="T1" fmla="*/ 0 h 17341"/>
                  <a:gd name="T2" fmla="*/ 21600 w 21600"/>
                  <a:gd name="T3" fmla="*/ 17341 h 17341"/>
                  <a:gd name="T4" fmla="*/ 0 w 21600"/>
                  <a:gd name="T5" fmla="*/ 17341 h 17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7341" fill="none" extrusionOk="0">
                    <a:moveTo>
                      <a:pt x="12878" y="0"/>
                    </a:moveTo>
                    <a:cubicBezTo>
                      <a:pt x="18365" y="4075"/>
                      <a:pt x="21600" y="10506"/>
                      <a:pt x="21600" y="17341"/>
                    </a:cubicBezTo>
                  </a:path>
                  <a:path w="21600" h="17341" stroke="0" extrusionOk="0">
                    <a:moveTo>
                      <a:pt x="12878" y="0"/>
                    </a:moveTo>
                    <a:cubicBezTo>
                      <a:pt x="18365" y="4075"/>
                      <a:pt x="21600" y="10506"/>
                      <a:pt x="21600" y="17341"/>
                    </a:cubicBezTo>
                    <a:lnTo>
                      <a:pt x="0" y="17341"/>
                    </a:lnTo>
                    <a:close/>
                  </a:path>
                </a:pathLst>
              </a:cu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653785" name="Line 25"/>
              <p:cNvSpPr>
                <a:spLocks noChangeShapeType="1"/>
              </p:cNvSpPr>
              <p:nvPr/>
            </p:nvSpPr>
            <p:spPr bwMode="auto">
              <a:xfrm flipH="1">
                <a:off x="3470" y="1979"/>
                <a:ext cx="90" cy="18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1653786" name="Group 26"/>
            <p:cNvGrpSpPr>
              <a:grpSpLocks/>
            </p:cNvGrpSpPr>
            <p:nvPr/>
          </p:nvGrpSpPr>
          <p:grpSpPr bwMode="auto">
            <a:xfrm rot="-10800000">
              <a:off x="3515" y="1026"/>
              <a:ext cx="589" cy="952"/>
              <a:chOff x="2971" y="1570"/>
              <a:chExt cx="589" cy="952"/>
            </a:xfrm>
          </p:grpSpPr>
          <p:sp>
            <p:nvSpPr>
              <p:cNvPr id="1653787" name="Arc 27"/>
              <p:cNvSpPr>
                <a:spLocks/>
              </p:cNvSpPr>
              <p:nvPr/>
            </p:nvSpPr>
            <p:spPr bwMode="auto">
              <a:xfrm rot="-48600000" flipH="1" flipV="1">
                <a:off x="2750" y="1791"/>
                <a:ext cx="952" cy="510"/>
              </a:xfrm>
              <a:custGeom>
                <a:avLst/>
                <a:gdLst>
                  <a:gd name="G0" fmla="+- 0 0 0"/>
                  <a:gd name="G1" fmla="+- 17341 0 0"/>
                  <a:gd name="G2" fmla="+- 21600 0 0"/>
                  <a:gd name="T0" fmla="*/ 12879 w 21600"/>
                  <a:gd name="T1" fmla="*/ 0 h 17341"/>
                  <a:gd name="T2" fmla="*/ 21600 w 21600"/>
                  <a:gd name="T3" fmla="*/ 17341 h 17341"/>
                  <a:gd name="T4" fmla="*/ 0 w 21600"/>
                  <a:gd name="T5" fmla="*/ 17341 h 17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17341" fill="none" extrusionOk="0">
                    <a:moveTo>
                      <a:pt x="12878" y="0"/>
                    </a:moveTo>
                    <a:cubicBezTo>
                      <a:pt x="18365" y="4075"/>
                      <a:pt x="21600" y="10506"/>
                      <a:pt x="21600" y="17341"/>
                    </a:cubicBezTo>
                  </a:path>
                  <a:path w="21600" h="17341" stroke="0" extrusionOk="0">
                    <a:moveTo>
                      <a:pt x="12878" y="0"/>
                    </a:moveTo>
                    <a:cubicBezTo>
                      <a:pt x="18365" y="4075"/>
                      <a:pt x="21600" y="10506"/>
                      <a:pt x="21600" y="17341"/>
                    </a:cubicBezTo>
                    <a:lnTo>
                      <a:pt x="0" y="17341"/>
                    </a:lnTo>
                    <a:close/>
                  </a:path>
                </a:pathLst>
              </a:cu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1653788" name="Line 28"/>
              <p:cNvSpPr>
                <a:spLocks noChangeShapeType="1"/>
              </p:cNvSpPr>
              <p:nvPr/>
            </p:nvSpPr>
            <p:spPr bwMode="auto">
              <a:xfrm flipH="1">
                <a:off x="3470" y="1979"/>
                <a:ext cx="90" cy="181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</p:grpSp>
      <p:sp>
        <p:nvSpPr>
          <p:cNvPr id="1653789" name="AutoShape 29"/>
          <p:cNvSpPr>
            <a:spLocks noChangeArrowheads="1"/>
          </p:cNvSpPr>
          <p:nvPr/>
        </p:nvSpPr>
        <p:spPr bwMode="auto">
          <a:xfrm rot="-16200000">
            <a:off x="2628107" y="5228431"/>
            <a:ext cx="431800" cy="576263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r>
              <a:rPr lang="de-DE" altLang="de-DE" sz="1400"/>
              <a:t>B</a:t>
            </a:r>
          </a:p>
        </p:txBody>
      </p:sp>
      <p:sp>
        <p:nvSpPr>
          <p:cNvPr id="1653790" name="Line 30"/>
          <p:cNvSpPr>
            <a:spLocks noChangeShapeType="1"/>
          </p:cNvSpPr>
          <p:nvPr/>
        </p:nvSpPr>
        <p:spPr bwMode="auto">
          <a:xfrm flipH="1">
            <a:off x="2125663" y="5518150"/>
            <a:ext cx="431800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3791" name="Line 31"/>
          <p:cNvSpPr>
            <a:spLocks noChangeShapeType="1"/>
          </p:cNvSpPr>
          <p:nvPr/>
        </p:nvSpPr>
        <p:spPr bwMode="auto">
          <a:xfrm flipH="1">
            <a:off x="3133725" y="5518150"/>
            <a:ext cx="431800" cy="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3792" name="Line 32"/>
          <p:cNvSpPr>
            <a:spLocks noChangeShapeType="1"/>
          </p:cNvSpPr>
          <p:nvPr/>
        </p:nvSpPr>
        <p:spPr bwMode="auto">
          <a:xfrm>
            <a:off x="2124075" y="4365625"/>
            <a:ext cx="0" cy="115093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3793" name="Line 33"/>
          <p:cNvSpPr>
            <a:spLocks noChangeShapeType="1"/>
          </p:cNvSpPr>
          <p:nvPr/>
        </p:nvSpPr>
        <p:spPr bwMode="auto">
          <a:xfrm flipH="1">
            <a:off x="3132138" y="4365625"/>
            <a:ext cx="431800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1653794" name="Object 34"/>
          <p:cNvGraphicFramePr>
            <a:graphicFrameLocks noChangeAspect="1"/>
          </p:cNvGraphicFramePr>
          <p:nvPr/>
        </p:nvGraphicFramePr>
        <p:xfrm>
          <a:off x="1403350" y="3933825"/>
          <a:ext cx="93662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558" name="Formel" r:id="rId5" imgW="545760" imgH="228600" progId="Equation.3">
                  <p:embed/>
                </p:oleObj>
              </mc:Choice>
              <mc:Fallback>
                <p:oleObj name="Formel" r:id="rId5" imgW="5457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3933825"/>
                        <a:ext cx="936625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3795" name="Object 35"/>
          <p:cNvGraphicFramePr>
            <a:graphicFrameLocks noChangeAspect="1"/>
          </p:cNvGraphicFramePr>
          <p:nvPr/>
        </p:nvGraphicFramePr>
        <p:xfrm>
          <a:off x="3276600" y="3933825"/>
          <a:ext cx="11557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559" name="Formel" r:id="rId7" imgW="672840" imgH="228600" progId="Equation.3">
                  <p:embed/>
                </p:oleObj>
              </mc:Choice>
              <mc:Fallback>
                <p:oleObj name="Formel" r:id="rId7" imgW="6728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933825"/>
                        <a:ext cx="1155700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3796" name="Object 36"/>
          <p:cNvGraphicFramePr>
            <a:graphicFrameLocks noChangeAspect="1"/>
          </p:cNvGraphicFramePr>
          <p:nvPr/>
        </p:nvGraphicFramePr>
        <p:xfrm>
          <a:off x="3203575" y="5516563"/>
          <a:ext cx="128746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560" name="Formel" r:id="rId9" imgW="749160" imgH="228600" progId="Equation.3">
                  <p:embed/>
                </p:oleObj>
              </mc:Choice>
              <mc:Fallback>
                <p:oleObj name="Formel" r:id="rId9" imgW="749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5516563"/>
                        <a:ext cx="1287463" cy="392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3797" name="Oval 37"/>
          <p:cNvSpPr>
            <a:spLocks noChangeArrowheads="1"/>
          </p:cNvSpPr>
          <p:nvPr/>
        </p:nvSpPr>
        <p:spPr bwMode="auto">
          <a:xfrm>
            <a:off x="3419475" y="4797425"/>
            <a:ext cx="288925" cy="2889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/>
              <a:t>+</a:t>
            </a:r>
          </a:p>
        </p:txBody>
      </p:sp>
      <p:sp>
        <p:nvSpPr>
          <p:cNvPr id="1653798" name="Line 38"/>
          <p:cNvSpPr>
            <a:spLocks noChangeShapeType="1"/>
          </p:cNvSpPr>
          <p:nvPr/>
        </p:nvSpPr>
        <p:spPr bwMode="auto">
          <a:xfrm>
            <a:off x="3563938" y="4365625"/>
            <a:ext cx="0" cy="4318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3799" name="Line 39"/>
          <p:cNvSpPr>
            <a:spLocks noChangeShapeType="1"/>
          </p:cNvSpPr>
          <p:nvPr/>
        </p:nvSpPr>
        <p:spPr bwMode="auto">
          <a:xfrm rot="-10800000">
            <a:off x="3563938" y="5084763"/>
            <a:ext cx="0" cy="4318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3800" name="Line 40"/>
          <p:cNvSpPr>
            <a:spLocks noChangeShapeType="1"/>
          </p:cNvSpPr>
          <p:nvPr/>
        </p:nvSpPr>
        <p:spPr bwMode="auto">
          <a:xfrm rot="-27000000">
            <a:off x="3924300" y="4652963"/>
            <a:ext cx="0" cy="4318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3801" name="Line 41"/>
          <p:cNvSpPr>
            <a:spLocks noChangeShapeType="1"/>
          </p:cNvSpPr>
          <p:nvPr/>
        </p:nvSpPr>
        <p:spPr bwMode="auto">
          <a:xfrm rot="-27000000">
            <a:off x="3924300" y="4797425"/>
            <a:ext cx="0" cy="4318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1653802" name="Object 42"/>
          <p:cNvGraphicFramePr>
            <a:graphicFrameLocks noChangeAspect="1"/>
          </p:cNvGraphicFramePr>
          <p:nvPr/>
        </p:nvGraphicFramePr>
        <p:xfrm>
          <a:off x="6948488" y="4581525"/>
          <a:ext cx="957262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561" name="Formel" r:id="rId11" imgW="558720" imgH="393480" progId="Equation.3">
                  <p:embed/>
                </p:oleObj>
              </mc:Choice>
              <mc:Fallback>
                <p:oleObj name="Formel" r:id="rId11" imgW="5587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4581525"/>
                        <a:ext cx="957262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3803" name="Text Box 43"/>
          <p:cNvSpPr txBox="1">
            <a:spLocks noChangeArrowheads="1"/>
          </p:cNvSpPr>
          <p:nvPr/>
        </p:nvSpPr>
        <p:spPr bwMode="auto">
          <a:xfrm>
            <a:off x="1459937" y="1484313"/>
            <a:ext cx="2591927" cy="276999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dirty="0" smtClean="0"/>
              <a:t>Verstärker </a:t>
            </a:r>
            <a:r>
              <a:rPr lang="de-DE" altLang="de-DE" dirty="0"/>
              <a:t>mit schlechter Linearität </a:t>
            </a:r>
          </a:p>
        </p:txBody>
      </p:sp>
      <p:sp>
        <p:nvSpPr>
          <p:cNvPr id="1653804" name="Text Box 44"/>
          <p:cNvSpPr txBox="1">
            <a:spLocks noChangeArrowheads="1"/>
          </p:cNvSpPr>
          <p:nvPr/>
        </p:nvSpPr>
        <p:spPr bwMode="auto">
          <a:xfrm>
            <a:off x="6254589" y="3500438"/>
            <a:ext cx="1478290" cy="276999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dirty="0" err="1" smtClean="0"/>
              <a:t>Reihenentwickung</a:t>
            </a:r>
            <a:r>
              <a:rPr lang="de-DE" altLang="de-DE" dirty="0" smtClean="0"/>
              <a:t> </a:t>
            </a:r>
            <a:endParaRPr lang="de-DE" altLang="de-DE" dirty="0"/>
          </a:p>
        </p:txBody>
      </p:sp>
      <p:sp>
        <p:nvSpPr>
          <p:cNvPr id="1653805" name="Text Box 45"/>
          <p:cNvSpPr txBox="1">
            <a:spLocks noChangeArrowheads="1"/>
          </p:cNvSpPr>
          <p:nvPr/>
        </p:nvSpPr>
        <p:spPr bwMode="auto">
          <a:xfrm>
            <a:off x="179388" y="5084763"/>
            <a:ext cx="1368425" cy="457200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/>
              <a:t>Rot - Grundfrequenz </a:t>
            </a:r>
          </a:p>
        </p:txBody>
      </p:sp>
      <p:sp>
        <p:nvSpPr>
          <p:cNvPr id="1653806" name="Text Box 46"/>
          <p:cNvSpPr txBox="1">
            <a:spLocks noChangeArrowheads="1"/>
          </p:cNvSpPr>
          <p:nvPr/>
        </p:nvSpPr>
        <p:spPr bwMode="auto">
          <a:xfrm>
            <a:off x="179388" y="5661025"/>
            <a:ext cx="1368425" cy="457200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/>
              <a:t>Blau – Die Oberwelle</a:t>
            </a:r>
          </a:p>
        </p:txBody>
      </p:sp>
      <p:sp>
        <p:nvSpPr>
          <p:cNvPr id="1653807" name="Oval 47"/>
          <p:cNvSpPr>
            <a:spLocks noChangeArrowheads="1"/>
          </p:cNvSpPr>
          <p:nvPr/>
        </p:nvSpPr>
        <p:spPr bwMode="auto">
          <a:xfrm>
            <a:off x="755650" y="4005263"/>
            <a:ext cx="215900" cy="215900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3808" name="Rectangle 48"/>
          <p:cNvSpPr>
            <a:spLocks noChangeArrowheads="1"/>
          </p:cNvSpPr>
          <p:nvPr/>
        </p:nvSpPr>
        <p:spPr bwMode="auto">
          <a:xfrm>
            <a:off x="827088" y="4221163"/>
            <a:ext cx="73025" cy="358775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3809" name="Line 49"/>
          <p:cNvSpPr>
            <a:spLocks noChangeShapeType="1"/>
          </p:cNvSpPr>
          <p:nvPr/>
        </p:nvSpPr>
        <p:spPr bwMode="auto">
          <a:xfrm>
            <a:off x="4427538" y="4797425"/>
            <a:ext cx="2159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3810" name="Rectangle 50"/>
          <p:cNvSpPr>
            <a:spLocks noChangeArrowheads="1"/>
          </p:cNvSpPr>
          <p:nvPr/>
        </p:nvSpPr>
        <p:spPr bwMode="auto">
          <a:xfrm>
            <a:off x="4427538" y="4797425"/>
            <a:ext cx="215900" cy="287338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3811" name="Line 51"/>
          <p:cNvSpPr>
            <a:spLocks noChangeShapeType="1"/>
          </p:cNvSpPr>
          <p:nvPr/>
        </p:nvSpPr>
        <p:spPr bwMode="auto">
          <a:xfrm flipV="1">
            <a:off x="4643438" y="4652963"/>
            <a:ext cx="144462" cy="1444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3812" name="Line 52"/>
          <p:cNvSpPr>
            <a:spLocks noChangeShapeType="1"/>
          </p:cNvSpPr>
          <p:nvPr/>
        </p:nvSpPr>
        <p:spPr bwMode="auto">
          <a:xfrm>
            <a:off x="4643438" y="5084763"/>
            <a:ext cx="144462" cy="1444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3813" name="Line 53"/>
          <p:cNvSpPr>
            <a:spLocks noChangeShapeType="1"/>
          </p:cNvSpPr>
          <p:nvPr/>
        </p:nvSpPr>
        <p:spPr bwMode="auto">
          <a:xfrm>
            <a:off x="4787900" y="4652963"/>
            <a:ext cx="0" cy="576262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3814" name="Text Box 54"/>
          <p:cNvSpPr txBox="1">
            <a:spLocks noChangeArrowheads="1"/>
          </p:cNvSpPr>
          <p:nvPr/>
        </p:nvSpPr>
        <p:spPr bwMode="auto">
          <a:xfrm>
            <a:off x="5219700" y="4652963"/>
            <a:ext cx="1657350" cy="639762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/>
              <a:t>Harmonic Distortion (harmonische Verzerrung) </a:t>
            </a:r>
          </a:p>
        </p:txBody>
      </p:sp>
      <p:sp>
        <p:nvSpPr>
          <p:cNvPr id="1653815" name="Rectangle 55"/>
          <p:cNvSpPr>
            <a:spLocks noChangeArrowheads="1"/>
          </p:cNvSpPr>
          <p:nvPr/>
        </p:nvSpPr>
        <p:spPr bwMode="auto">
          <a:xfrm>
            <a:off x="2411413" y="3789363"/>
            <a:ext cx="792162" cy="2087562"/>
          </a:xfrm>
          <a:prstGeom prst="rect">
            <a:avLst/>
          </a:prstGeom>
          <a:noFill/>
          <a:ln w="22225" algn="ctr">
            <a:solidFill>
              <a:schemeClr val="tx1"/>
            </a:solidFill>
            <a:prstDash val="sysDot"/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3816" name="Line 56"/>
          <p:cNvSpPr>
            <a:spLocks noChangeShapeType="1"/>
          </p:cNvSpPr>
          <p:nvPr/>
        </p:nvSpPr>
        <p:spPr bwMode="auto">
          <a:xfrm>
            <a:off x="2771775" y="2924175"/>
            <a:ext cx="0" cy="64928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8618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Nichtlinearer Verstärker mit Rückkopplung</a:t>
            </a:r>
          </a:p>
        </p:txBody>
      </p:sp>
      <p:sp>
        <p:nvSpPr>
          <p:cNvPr id="1654787" name="AutoShape 3"/>
          <p:cNvSpPr>
            <a:spLocks noChangeArrowheads="1"/>
          </p:cNvSpPr>
          <p:nvPr/>
        </p:nvSpPr>
        <p:spPr bwMode="auto">
          <a:xfrm rot="-16200000">
            <a:off x="2404269" y="2205832"/>
            <a:ext cx="863600" cy="576262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r>
              <a:rPr lang="de-DE" altLang="de-DE" sz="1400"/>
              <a:t>A</a:t>
            </a:r>
          </a:p>
        </p:txBody>
      </p:sp>
      <p:sp>
        <p:nvSpPr>
          <p:cNvPr id="1654788" name="Line 4"/>
          <p:cNvSpPr>
            <a:spLocks noChangeShapeType="1"/>
          </p:cNvSpPr>
          <p:nvPr/>
        </p:nvSpPr>
        <p:spPr bwMode="auto">
          <a:xfrm flipH="1" flipV="1">
            <a:off x="1684338" y="2493963"/>
            <a:ext cx="865187" cy="158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4789" name="AutoShape 5"/>
          <p:cNvSpPr>
            <a:spLocks noChangeArrowheads="1"/>
          </p:cNvSpPr>
          <p:nvPr/>
        </p:nvSpPr>
        <p:spPr bwMode="auto">
          <a:xfrm rot="-16200000">
            <a:off x="2620169" y="3356769"/>
            <a:ext cx="431800" cy="576262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r>
              <a:rPr lang="de-DE" altLang="de-DE" sz="1400"/>
              <a:t>B</a:t>
            </a:r>
          </a:p>
        </p:txBody>
      </p:sp>
      <p:sp>
        <p:nvSpPr>
          <p:cNvPr id="1654790" name="Line 6"/>
          <p:cNvSpPr>
            <a:spLocks noChangeShapeType="1"/>
          </p:cNvSpPr>
          <p:nvPr/>
        </p:nvSpPr>
        <p:spPr bwMode="auto">
          <a:xfrm flipH="1">
            <a:off x="2117725" y="3646488"/>
            <a:ext cx="431800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4791" name="Line 7"/>
          <p:cNvSpPr>
            <a:spLocks noChangeShapeType="1"/>
          </p:cNvSpPr>
          <p:nvPr/>
        </p:nvSpPr>
        <p:spPr bwMode="auto">
          <a:xfrm flipH="1">
            <a:off x="3125788" y="3646488"/>
            <a:ext cx="431800" cy="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4792" name="Line 8"/>
          <p:cNvSpPr>
            <a:spLocks noChangeShapeType="1"/>
          </p:cNvSpPr>
          <p:nvPr/>
        </p:nvSpPr>
        <p:spPr bwMode="auto">
          <a:xfrm>
            <a:off x="2116138" y="2493963"/>
            <a:ext cx="0" cy="115093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4793" name="Line 9"/>
          <p:cNvSpPr>
            <a:spLocks noChangeShapeType="1"/>
          </p:cNvSpPr>
          <p:nvPr/>
        </p:nvSpPr>
        <p:spPr bwMode="auto">
          <a:xfrm flipH="1">
            <a:off x="3124200" y="2493963"/>
            <a:ext cx="431800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4794" name="Oval 10"/>
          <p:cNvSpPr>
            <a:spLocks noChangeArrowheads="1"/>
          </p:cNvSpPr>
          <p:nvPr/>
        </p:nvSpPr>
        <p:spPr bwMode="auto">
          <a:xfrm>
            <a:off x="3411538" y="2925763"/>
            <a:ext cx="288925" cy="2889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/>
              <a:t>+</a:t>
            </a:r>
          </a:p>
        </p:txBody>
      </p:sp>
      <p:sp>
        <p:nvSpPr>
          <p:cNvPr id="1654795" name="Line 11"/>
          <p:cNvSpPr>
            <a:spLocks noChangeShapeType="1"/>
          </p:cNvSpPr>
          <p:nvPr/>
        </p:nvSpPr>
        <p:spPr bwMode="auto">
          <a:xfrm>
            <a:off x="3556000" y="2493963"/>
            <a:ext cx="0" cy="4318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4796" name="Line 12"/>
          <p:cNvSpPr>
            <a:spLocks noChangeShapeType="1"/>
          </p:cNvSpPr>
          <p:nvPr/>
        </p:nvSpPr>
        <p:spPr bwMode="auto">
          <a:xfrm rot="-10800000">
            <a:off x="3556000" y="3213100"/>
            <a:ext cx="0" cy="4318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4797" name="Line 13"/>
          <p:cNvSpPr>
            <a:spLocks noChangeShapeType="1"/>
          </p:cNvSpPr>
          <p:nvPr/>
        </p:nvSpPr>
        <p:spPr bwMode="auto">
          <a:xfrm rot="-27000000">
            <a:off x="3924300" y="2852738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4798" name="Rectangle 14"/>
          <p:cNvSpPr>
            <a:spLocks noChangeArrowheads="1"/>
          </p:cNvSpPr>
          <p:nvPr/>
        </p:nvSpPr>
        <p:spPr bwMode="auto">
          <a:xfrm>
            <a:off x="2555875" y="4292600"/>
            <a:ext cx="503238" cy="720725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l-GR" altLang="de-DE"/>
              <a:t>β</a:t>
            </a:r>
          </a:p>
        </p:txBody>
      </p:sp>
      <p:sp>
        <p:nvSpPr>
          <p:cNvPr id="1654799" name="Line 15"/>
          <p:cNvSpPr>
            <a:spLocks noChangeShapeType="1"/>
          </p:cNvSpPr>
          <p:nvPr/>
        </p:nvSpPr>
        <p:spPr bwMode="auto">
          <a:xfrm>
            <a:off x="4140200" y="3068638"/>
            <a:ext cx="0" cy="15843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4800" name="Line 16"/>
          <p:cNvSpPr>
            <a:spLocks noChangeShapeType="1"/>
          </p:cNvSpPr>
          <p:nvPr/>
        </p:nvSpPr>
        <p:spPr bwMode="auto">
          <a:xfrm rot="-37800000">
            <a:off x="3599657" y="4112419"/>
            <a:ext cx="0" cy="108108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4801" name="Oval 17"/>
          <p:cNvSpPr>
            <a:spLocks noChangeArrowheads="1"/>
          </p:cNvSpPr>
          <p:nvPr/>
        </p:nvSpPr>
        <p:spPr bwMode="auto">
          <a:xfrm>
            <a:off x="1403350" y="2349500"/>
            <a:ext cx="288925" cy="2889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/>
              <a:t>+</a:t>
            </a:r>
          </a:p>
        </p:txBody>
      </p:sp>
      <p:sp>
        <p:nvSpPr>
          <p:cNvPr id="1654802" name="Line 18"/>
          <p:cNvSpPr>
            <a:spLocks noChangeShapeType="1"/>
          </p:cNvSpPr>
          <p:nvPr/>
        </p:nvSpPr>
        <p:spPr bwMode="auto">
          <a:xfrm flipH="1">
            <a:off x="1547813" y="4652963"/>
            <a:ext cx="100806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4803" name="Line 19"/>
          <p:cNvSpPr>
            <a:spLocks noChangeShapeType="1"/>
          </p:cNvSpPr>
          <p:nvPr/>
        </p:nvSpPr>
        <p:spPr bwMode="auto">
          <a:xfrm flipV="1">
            <a:off x="1547813" y="2636838"/>
            <a:ext cx="0" cy="20161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4804" name="Line 20"/>
          <p:cNvSpPr>
            <a:spLocks noChangeShapeType="1"/>
          </p:cNvSpPr>
          <p:nvPr/>
        </p:nvSpPr>
        <p:spPr bwMode="auto">
          <a:xfrm>
            <a:off x="827088" y="2492375"/>
            <a:ext cx="576262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4805" name="Line 21"/>
          <p:cNvSpPr>
            <a:spLocks noChangeShapeType="1"/>
          </p:cNvSpPr>
          <p:nvPr/>
        </p:nvSpPr>
        <p:spPr bwMode="auto">
          <a:xfrm>
            <a:off x="3995738" y="3284538"/>
            <a:ext cx="0" cy="4318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4806" name="Line 22"/>
          <p:cNvSpPr>
            <a:spLocks noChangeShapeType="1"/>
          </p:cNvSpPr>
          <p:nvPr/>
        </p:nvSpPr>
        <p:spPr bwMode="auto">
          <a:xfrm>
            <a:off x="3851275" y="3284538"/>
            <a:ext cx="0" cy="4318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1654807" name="Group 23"/>
          <p:cNvGrpSpPr>
            <a:grpSpLocks/>
          </p:cNvGrpSpPr>
          <p:nvPr/>
        </p:nvGrpSpPr>
        <p:grpSpPr bwMode="auto">
          <a:xfrm rot="-16200000">
            <a:off x="1978818" y="4221957"/>
            <a:ext cx="144463" cy="431800"/>
            <a:chOff x="1201" y="2568"/>
            <a:chExt cx="91" cy="272"/>
          </a:xfrm>
        </p:grpSpPr>
        <p:sp>
          <p:nvSpPr>
            <p:cNvPr id="1654808" name="Line 24"/>
            <p:cNvSpPr>
              <a:spLocks noChangeShapeType="1"/>
            </p:cNvSpPr>
            <p:nvPr/>
          </p:nvSpPr>
          <p:spPr bwMode="auto">
            <a:xfrm>
              <a:off x="1292" y="2568"/>
              <a:ext cx="0" cy="272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54809" name="Line 25"/>
            <p:cNvSpPr>
              <a:spLocks noChangeShapeType="1"/>
            </p:cNvSpPr>
            <p:nvPr/>
          </p:nvSpPr>
          <p:spPr bwMode="auto">
            <a:xfrm>
              <a:off x="1201" y="2568"/>
              <a:ext cx="0" cy="272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1654810" name="Group 26"/>
          <p:cNvGrpSpPr>
            <a:grpSpLocks/>
          </p:cNvGrpSpPr>
          <p:nvPr/>
        </p:nvGrpSpPr>
        <p:grpSpPr bwMode="auto">
          <a:xfrm rot="-27000000">
            <a:off x="1907382" y="2061369"/>
            <a:ext cx="144462" cy="431800"/>
            <a:chOff x="1201" y="2568"/>
            <a:chExt cx="91" cy="272"/>
          </a:xfrm>
        </p:grpSpPr>
        <p:sp>
          <p:nvSpPr>
            <p:cNvPr id="1654811" name="Line 27"/>
            <p:cNvSpPr>
              <a:spLocks noChangeShapeType="1"/>
            </p:cNvSpPr>
            <p:nvPr/>
          </p:nvSpPr>
          <p:spPr bwMode="auto">
            <a:xfrm>
              <a:off x="1292" y="2568"/>
              <a:ext cx="0" cy="272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1654812" name="Line 28"/>
            <p:cNvSpPr>
              <a:spLocks noChangeShapeType="1"/>
            </p:cNvSpPr>
            <p:nvPr/>
          </p:nvSpPr>
          <p:spPr bwMode="auto">
            <a:xfrm>
              <a:off x="1201" y="2568"/>
              <a:ext cx="0" cy="272"/>
            </a:xfrm>
            <a:prstGeom prst="line">
              <a:avLst/>
            </a:prstGeom>
            <a:noFill/>
            <a:ln w="22225">
              <a:solidFill>
                <a:srgbClr val="FF0000"/>
              </a:solidFill>
              <a:round/>
              <a:headEnd type="none" w="lg" len="lg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1654813" name="Text Box 29"/>
          <p:cNvSpPr txBox="1">
            <a:spLocks noChangeArrowheads="1"/>
          </p:cNvSpPr>
          <p:nvPr/>
        </p:nvSpPr>
        <p:spPr bwMode="auto">
          <a:xfrm>
            <a:off x="4932363" y="1916113"/>
            <a:ext cx="3937000" cy="276999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dirty="0" smtClean="0"/>
              <a:t>Nur erste </a:t>
            </a:r>
            <a:r>
              <a:rPr lang="de-DE" altLang="de-DE" dirty="0" err="1" smtClean="0"/>
              <a:t>Obewelle</a:t>
            </a:r>
            <a:endParaRPr lang="de-DE" alt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07365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5810" name="Rectangle 2"/>
          <p:cNvSpPr>
            <a:spLocks noChangeArrowheads="1"/>
          </p:cNvSpPr>
          <p:nvPr/>
        </p:nvSpPr>
        <p:spPr bwMode="auto">
          <a:xfrm>
            <a:off x="5003800" y="3068638"/>
            <a:ext cx="2663825" cy="865187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58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Grundfrequenz</a:t>
            </a:r>
          </a:p>
        </p:txBody>
      </p:sp>
      <p:sp>
        <p:nvSpPr>
          <p:cNvPr id="1655812" name="AutoShape 4"/>
          <p:cNvSpPr>
            <a:spLocks noChangeArrowheads="1"/>
          </p:cNvSpPr>
          <p:nvPr/>
        </p:nvSpPr>
        <p:spPr bwMode="auto">
          <a:xfrm rot="-16200000">
            <a:off x="2404269" y="2205832"/>
            <a:ext cx="863600" cy="576262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r>
              <a:rPr lang="de-DE" altLang="de-DE" sz="1400"/>
              <a:t>A</a:t>
            </a:r>
          </a:p>
        </p:txBody>
      </p:sp>
      <p:sp>
        <p:nvSpPr>
          <p:cNvPr id="1655813" name="Line 5"/>
          <p:cNvSpPr>
            <a:spLocks noChangeShapeType="1"/>
          </p:cNvSpPr>
          <p:nvPr/>
        </p:nvSpPr>
        <p:spPr bwMode="auto">
          <a:xfrm flipH="1" flipV="1">
            <a:off x="1684338" y="2493963"/>
            <a:ext cx="865187" cy="158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5814" name="Line 6"/>
          <p:cNvSpPr>
            <a:spLocks noChangeShapeType="1"/>
          </p:cNvSpPr>
          <p:nvPr/>
        </p:nvSpPr>
        <p:spPr bwMode="auto">
          <a:xfrm flipH="1">
            <a:off x="3124200" y="2493963"/>
            <a:ext cx="431800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5815" name="Oval 7"/>
          <p:cNvSpPr>
            <a:spLocks noChangeArrowheads="1"/>
          </p:cNvSpPr>
          <p:nvPr/>
        </p:nvSpPr>
        <p:spPr bwMode="auto">
          <a:xfrm>
            <a:off x="3411538" y="2925763"/>
            <a:ext cx="288925" cy="2889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/>
              <a:t>+</a:t>
            </a:r>
          </a:p>
        </p:txBody>
      </p:sp>
      <p:sp>
        <p:nvSpPr>
          <p:cNvPr id="1655816" name="Line 8"/>
          <p:cNvSpPr>
            <a:spLocks noChangeShapeType="1"/>
          </p:cNvSpPr>
          <p:nvPr/>
        </p:nvSpPr>
        <p:spPr bwMode="auto">
          <a:xfrm>
            <a:off x="3556000" y="2493963"/>
            <a:ext cx="0" cy="4318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5817" name="Line 9"/>
          <p:cNvSpPr>
            <a:spLocks noChangeShapeType="1"/>
          </p:cNvSpPr>
          <p:nvPr/>
        </p:nvSpPr>
        <p:spPr bwMode="auto">
          <a:xfrm rot="-27000000">
            <a:off x="3924300" y="2852738"/>
            <a:ext cx="0" cy="4318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5818" name="Rectangle 10"/>
          <p:cNvSpPr>
            <a:spLocks noChangeArrowheads="1"/>
          </p:cNvSpPr>
          <p:nvPr/>
        </p:nvSpPr>
        <p:spPr bwMode="auto">
          <a:xfrm>
            <a:off x="2555875" y="4292600"/>
            <a:ext cx="503238" cy="720725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l-GR" altLang="de-DE"/>
              <a:t>β</a:t>
            </a:r>
          </a:p>
        </p:txBody>
      </p:sp>
      <p:sp>
        <p:nvSpPr>
          <p:cNvPr id="1655819" name="Line 11"/>
          <p:cNvSpPr>
            <a:spLocks noChangeShapeType="1"/>
          </p:cNvSpPr>
          <p:nvPr/>
        </p:nvSpPr>
        <p:spPr bwMode="auto">
          <a:xfrm>
            <a:off x="4140200" y="3068638"/>
            <a:ext cx="0" cy="158432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5820" name="Line 12"/>
          <p:cNvSpPr>
            <a:spLocks noChangeShapeType="1"/>
          </p:cNvSpPr>
          <p:nvPr/>
        </p:nvSpPr>
        <p:spPr bwMode="auto">
          <a:xfrm rot="-37800000">
            <a:off x="3599657" y="4112419"/>
            <a:ext cx="0" cy="108108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5821" name="Oval 13"/>
          <p:cNvSpPr>
            <a:spLocks noChangeArrowheads="1"/>
          </p:cNvSpPr>
          <p:nvPr/>
        </p:nvSpPr>
        <p:spPr bwMode="auto">
          <a:xfrm>
            <a:off x="1403350" y="2349500"/>
            <a:ext cx="288925" cy="2889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/>
              <a:t>+</a:t>
            </a:r>
          </a:p>
        </p:txBody>
      </p:sp>
      <p:sp>
        <p:nvSpPr>
          <p:cNvPr id="1655822" name="Line 14"/>
          <p:cNvSpPr>
            <a:spLocks noChangeShapeType="1"/>
          </p:cNvSpPr>
          <p:nvPr/>
        </p:nvSpPr>
        <p:spPr bwMode="auto">
          <a:xfrm flipH="1">
            <a:off x="1547813" y="4652963"/>
            <a:ext cx="1008062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5823" name="Line 15"/>
          <p:cNvSpPr>
            <a:spLocks noChangeShapeType="1"/>
          </p:cNvSpPr>
          <p:nvPr/>
        </p:nvSpPr>
        <p:spPr bwMode="auto">
          <a:xfrm flipV="1">
            <a:off x="1547813" y="2636838"/>
            <a:ext cx="0" cy="2016125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5824" name="Line 16"/>
          <p:cNvSpPr>
            <a:spLocks noChangeShapeType="1"/>
          </p:cNvSpPr>
          <p:nvPr/>
        </p:nvSpPr>
        <p:spPr bwMode="auto">
          <a:xfrm>
            <a:off x="827088" y="2492375"/>
            <a:ext cx="576262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5825" name="Line 17"/>
          <p:cNvSpPr>
            <a:spLocks noChangeShapeType="1"/>
          </p:cNvSpPr>
          <p:nvPr/>
        </p:nvSpPr>
        <p:spPr bwMode="auto">
          <a:xfrm>
            <a:off x="3995738" y="3284538"/>
            <a:ext cx="0" cy="4318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5826" name="Line 18"/>
          <p:cNvSpPr>
            <a:spLocks noChangeShapeType="1"/>
          </p:cNvSpPr>
          <p:nvPr/>
        </p:nvSpPr>
        <p:spPr bwMode="auto">
          <a:xfrm rot="-16200000">
            <a:off x="2124075" y="4292600"/>
            <a:ext cx="0" cy="4318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1655827" name="Object 19"/>
          <p:cNvGraphicFramePr>
            <a:graphicFrameLocks noGrp="1" noChangeAspect="1"/>
          </p:cNvGraphicFramePr>
          <p:nvPr>
            <p:ph idx="1"/>
          </p:nvPr>
        </p:nvGraphicFramePr>
        <p:xfrm>
          <a:off x="5076825" y="1274763"/>
          <a:ext cx="1800225" cy="808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581" name="Formel" r:id="rId3" imgW="876240" imgH="393480" progId="Equation.3">
                  <p:embed/>
                </p:oleObj>
              </mc:Choice>
              <mc:Fallback>
                <p:oleObj name="Formel" r:id="rId3" imgW="876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1274763"/>
                        <a:ext cx="1800225" cy="808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5828" name="Object 20"/>
          <p:cNvGraphicFramePr>
            <a:graphicFrameLocks noChangeAspect="1"/>
          </p:cNvGraphicFramePr>
          <p:nvPr/>
        </p:nvGraphicFramePr>
        <p:xfrm>
          <a:off x="5076825" y="3068638"/>
          <a:ext cx="2516188" cy="820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582" name="Formel" r:id="rId5" imgW="1206360" imgH="393480" progId="Equation.3">
                  <p:embed/>
                </p:oleObj>
              </mc:Choice>
              <mc:Fallback>
                <p:oleObj name="Formel" r:id="rId5" imgW="12063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3068638"/>
                        <a:ext cx="2516188" cy="820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5829" name="Object 21"/>
          <p:cNvGraphicFramePr>
            <a:graphicFrameLocks noChangeAspect="1"/>
          </p:cNvGraphicFramePr>
          <p:nvPr/>
        </p:nvGraphicFramePr>
        <p:xfrm>
          <a:off x="5076825" y="2349500"/>
          <a:ext cx="1852613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583" name="Formel" r:id="rId7" imgW="888840" imgH="228600" progId="Equation.3">
                  <p:embed/>
                </p:oleObj>
              </mc:Choice>
              <mc:Fallback>
                <p:oleObj name="Formel" r:id="rId7" imgW="8888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2349500"/>
                        <a:ext cx="1852613" cy="477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5830" name="Object 22"/>
          <p:cNvGraphicFramePr>
            <a:graphicFrameLocks noChangeAspect="1"/>
          </p:cNvGraphicFramePr>
          <p:nvPr/>
        </p:nvGraphicFramePr>
        <p:xfrm>
          <a:off x="5076825" y="3933825"/>
          <a:ext cx="2490788" cy="820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584" name="Formel" r:id="rId9" imgW="1193760" imgH="393480" progId="Equation.3">
                  <p:embed/>
                </p:oleObj>
              </mc:Choice>
              <mc:Fallback>
                <p:oleObj name="Formel" r:id="rId9" imgW="11937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3933825"/>
                        <a:ext cx="2490788" cy="820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5831" name="Text Box 23"/>
          <p:cNvSpPr txBox="1">
            <a:spLocks noChangeArrowheads="1"/>
          </p:cNvSpPr>
          <p:nvPr/>
        </p:nvSpPr>
        <p:spPr bwMode="auto">
          <a:xfrm>
            <a:off x="873125" y="2152650"/>
            <a:ext cx="341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Xs</a:t>
            </a:r>
          </a:p>
        </p:txBody>
      </p:sp>
      <p:sp>
        <p:nvSpPr>
          <p:cNvPr id="1655832" name="Text Box 24"/>
          <p:cNvSpPr txBox="1">
            <a:spLocks noChangeArrowheads="1"/>
          </p:cNvSpPr>
          <p:nvPr/>
        </p:nvSpPr>
        <p:spPr bwMode="auto">
          <a:xfrm>
            <a:off x="3844925" y="2781300"/>
            <a:ext cx="355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Xo</a:t>
            </a:r>
          </a:p>
        </p:txBody>
      </p:sp>
      <p:graphicFrame>
        <p:nvGraphicFramePr>
          <p:cNvPr id="1655833" name="Object 25"/>
          <p:cNvGraphicFramePr>
            <a:graphicFrameLocks noChangeAspect="1"/>
          </p:cNvGraphicFramePr>
          <p:nvPr/>
        </p:nvGraphicFramePr>
        <p:xfrm>
          <a:off x="7812088" y="3284538"/>
          <a:ext cx="979487" cy="42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585" name="Formel" r:id="rId11" imgW="469800" imgH="203040" progId="Equation.3">
                  <p:embed/>
                </p:oleObj>
              </mc:Choice>
              <mc:Fallback>
                <p:oleObj name="Formel" r:id="rId11" imgW="4698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088" y="3284538"/>
                        <a:ext cx="979487" cy="423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5834" name="Text Box 26"/>
          <p:cNvSpPr txBox="1">
            <a:spLocks noChangeArrowheads="1"/>
          </p:cNvSpPr>
          <p:nvPr/>
        </p:nvSpPr>
        <p:spPr bwMode="auto">
          <a:xfrm>
            <a:off x="2074863" y="2205038"/>
            <a:ext cx="3079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Xi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64836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6834" name="Rectangle 2"/>
          <p:cNvSpPr>
            <a:spLocks noChangeArrowheads="1"/>
          </p:cNvSpPr>
          <p:nvPr/>
        </p:nvSpPr>
        <p:spPr bwMode="auto">
          <a:xfrm>
            <a:off x="6732588" y="4652963"/>
            <a:ext cx="863600" cy="72072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6835" name="Rectangle 3"/>
          <p:cNvSpPr>
            <a:spLocks noChangeArrowheads="1"/>
          </p:cNvSpPr>
          <p:nvPr/>
        </p:nvSpPr>
        <p:spPr bwMode="auto">
          <a:xfrm>
            <a:off x="5003800" y="4652963"/>
            <a:ext cx="647700" cy="720725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6836" name="Rectangle 4"/>
          <p:cNvSpPr>
            <a:spLocks noChangeArrowheads="1"/>
          </p:cNvSpPr>
          <p:nvPr/>
        </p:nvSpPr>
        <p:spPr bwMode="auto">
          <a:xfrm>
            <a:off x="5651500" y="3573463"/>
            <a:ext cx="2665413" cy="792162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6837" name="Oval 5"/>
          <p:cNvSpPr>
            <a:spLocks noChangeArrowheads="1"/>
          </p:cNvSpPr>
          <p:nvPr/>
        </p:nvSpPr>
        <p:spPr bwMode="auto">
          <a:xfrm>
            <a:off x="179388" y="2997200"/>
            <a:ext cx="1223962" cy="863600"/>
          </a:xfrm>
          <a:prstGeom prst="ellipse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round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68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/>
              <a:t>Oberwelle</a:t>
            </a:r>
          </a:p>
        </p:txBody>
      </p:sp>
      <p:sp>
        <p:nvSpPr>
          <p:cNvPr id="1656839" name="AutoShape 7"/>
          <p:cNvSpPr>
            <a:spLocks noChangeArrowheads="1"/>
          </p:cNvSpPr>
          <p:nvPr/>
        </p:nvSpPr>
        <p:spPr bwMode="auto">
          <a:xfrm rot="-16200000">
            <a:off x="2404269" y="2205832"/>
            <a:ext cx="863600" cy="576262"/>
          </a:xfrm>
          <a:prstGeom prst="triangle">
            <a:avLst>
              <a:gd name="adj" fmla="val 50000"/>
            </a:avLst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r>
              <a:rPr lang="de-DE" altLang="de-DE" sz="1400"/>
              <a:t>A</a:t>
            </a:r>
          </a:p>
        </p:txBody>
      </p:sp>
      <p:sp>
        <p:nvSpPr>
          <p:cNvPr id="1656840" name="Line 8"/>
          <p:cNvSpPr>
            <a:spLocks noChangeShapeType="1"/>
          </p:cNvSpPr>
          <p:nvPr/>
        </p:nvSpPr>
        <p:spPr bwMode="auto">
          <a:xfrm flipH="1" flipV="1">
            <a:off x="1684338" y="2493963"/>
            <a:ext cx="865187" cy="1587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6841" name="AutoShape 9"/>
          <p:cNvSpPr>
            <a:spLocks noChangeArrowheads="1"/>
          </p:cNvSpPr>
          <p:nvPr/>
        </p:nvSpPr>
        <p:spPr bwMode="auto">
          <a:xfrm rot="-16200000">
            <a:off x="2620169" y="3356769"/>
            <a:ext cx="431800" cy="576262"/>
          </a:xfrm>
          <a:prstGeom prst="triangle">
            <a:avLst>
              <a:gd name="adj" fmla="val 50000"/>
            </a:avLst>
          </a:prstGeom>
          <a:solidFill>
            <a:srgbClr val="3366FF"/>
          </a:solidFill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r>
              <a:rPr lang="de-DE" altLang="de-DE" sz="1400"/>
              <a:t>B</a:t>
            </a:r>
          </a:p>
        </p:txBody>
      </p:sp>
      <p:sp>
        <p:nvSpPr>
          <p:cNvPr id="1656842" name="Line 10"/>
          <p:cNvSpPr>
            <a:spLocks noChangeShapeType="1"/>
          </p:cNvSpPr>
          <p:nvPr/>
        </p:nvSpPr>
        <p:spPr bwMode="auto">
          <a:xfrm flipH="1" flipV="1">
            <a:off x="1403350" y="3644900"/>
            <a:ext cx="1146175" cy="1588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6843" name="Line 11"/>
          <p:cNvSpPr>
            <a:spLocks noChangeShapeType="1"/>
          </p:cNvSpPr>
          <p:nvPr/>
        </p:nvSpPr>
        <p:spPr bwMode="auto">
          <a:xfrm flipH="1">
            <a:off x="3125788" y="3646488"/>
            <a:ext cx="431800" cy="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6844" name="Line 12"/>
          <p:cNvSpPr>
            <a:spLocks noChangeShapeType="1"/>
          </p:cNvSpPr>
          <p:nvPr/>
        </p:nvSpPr>
        <p:spPr bwMode="auto">
          <a:xfrm flipH="1">
            <a:off x="3124200" y="2493963"/>
            <a:ext cx="431800" cy="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6845" name="Oval 13"/>
          <p:cNvSpPr>
            <a:spLocks noChangeArrowheads="1"/>
          </p:cNvSpPr>
          <p:nvPr/>
        </p:nvSpPr>
        <p:spPr bwMode="auto">
          <a:xfrm>
            <a:off x="3411538" y="2925763"/>
            <a:ext cx="288925" cy="2889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/>
              <a:t>+</a:t>
            </a:r>
          </a:p>
        </p:txBody>
      </p:sp>
      <p:sp>
        <p:nvSpPr>
          <p:cNvPr id="1656846" name="Line 14"/>
          <p:cNvSpPr>
            <a:spLocks noChangeShapeType="1"/>
          </p:cNvSpPr>
          <p:nvPr/>
        </p:nvSpPr>
        <p:spPr bwMode="auto">
          <a:xfrm>
            <a:off x="3556000" y="2493963"/>
            <a:ext cx="0" cy="4318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6847" name="Line 15"/>
          <p:cNvSpPr>
            <a:spLocks noChangeShapeType="1"/>
          </p:cNvSpPr>
          <p:nvPr/>
        </p:nvSpPr>
        <p:spPr bwMode="auto">
          <a:xfrm rot="-10800000">
            <a:off x="3556000" y="3213100"/>
            <a:ext cx="0" cy="4318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6848" name="Line 16"/>
          <p:cNvSpPr>
            <a:spLocks noChangeShapeType="1"/>
          </p:cNvSpPr>
          <p:nvPr/>
        </p:nvSpPr>
        <p:spPr bwMode="auto">
          <a:xfrm rot="-27000000">
            <a:off x="3924300" y="2852738"/>
            <a:ext cx="0" cy="4318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6849" name="Rectangle 17"/>
          <p:cNvSpPr>
            <a:spLocks noChangeArrowheads="1"/>
          </p:cNvSpPr>
          <p:nvPr/>
        </p:nvSpPr>
        <p:spPr bwMode="auto">
          <a:xfrm>
            <a:off x="2555875" y="4292600"/>
            <a:ext cx="503238" cy="720725"/>
          </a:xfrm>
          <a:prstGeom prst="rect">
            <a:avLst/>
          </a:prstGeom>
          <a:noFill/>
          <a:ln w="22225" algn="ctr">
            <a:solidFill>
              <a:schemeClr val="tx1"/>
            </a:solidFill>
            <a:miter lim="800000"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l-GR" altLang="de-DE"/>
              <a:t>β</a:t>
            </a:r>
          </a:p>
        </p:txBody>
      </p:sp>
      <p:sp>
        <p:nvSpPr>
          <p:cNvPr id="1656850" name="Line 18"/>
          <p:cNvSpPr>
            <a:spLocks noChangeShapeType="1"/>
          </p:cNvSpPr>
          <p:nvPr/>
        </p:nvSpPr>
        <p:spPr bwMode="auto">
          <a:xfrm>
            <a:off x="4140200" y="3068638"/>
            <a:ext cx="0" cy="158432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6851" name="Line 19"/>
          <p:cNvSpPr>
            <a:spLocks noChangeShapeType="1"/>
          </p:cNvSpPr>
          <p:nvPr/>
        </p:nvSpPr>
        <p:spPr bwMode="auto">
          <a:xfrm rot="-37800000">
            <a:off x="3599657" y="4112419"/>
            <a:ext cx="0" cy="1081087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6852" name="Oval 20"/>
          <p:cNvSpPr>
            <a:spLocks noChangeArrowheads="1"/>
          </p:cNvSpPr>
          <p:nvPr/>
        </p:nvSpPr>
        <p:spPr bwMode="auto">
          <a:xfrm>
            <a:off x="1403350" y="2349500"/>
            <a:ext cx="288925" cy="288925"/>
          </a:xfrm>
          <a:prstGeom prst="ellipse">
            <a:avLst/>
          </a:prstGeom>
          <a:noFill/>
          <a:ln w="22225" algn="ctr">
            <a:solidFill>
              <a:schemeClr val="tx1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de-DE" altLang="de-DE"/>
              <a:t>+</a:t>
            </a:r>
          </a:p>
        </p:txBody>
      </p:sp>
      <p:sp>
        <p:nvSpPr>
          <p:cNvPr id="1656853" name="Line 21"/>
          <p:cNvSpPr>
            <a:spLocks noChangeShapeType="1"/>
          </p:cNvSpPr>
          <p:nvPr/>
        </p:nvSpPr>
        <p:spPr bwMode="auto">
          <a:xfrm flipH="1">
            <a:off x="1547813" y="4652963"/>
            <a:ext cx="1008062" cy="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6854" name="Line 22"/>
          <p:cNvSpPr>
            <a:spLocks noChangeShapeType="1"/>
          </p:cNvSpPr>
          <p:nvPr/>
        </p:nvSpPr>
        <p:spPr bwMode="auto">
          <a:xfrm flipV="1">
            <a:off x="1547813" y="2636838"/>
            <a:ext cx="0" cy="2016125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6855" name="Line 23"/>
          <p:cNvSpPr>
            <a:spLocks noChangeShapeType="1"/>
          </p:cNvSpPr>
          <p:nvPr/>
        </p:nvSpPr>
        <p:spPr bwMode="auto">
          <a:xfrm>
            <a:off x="3995738" y="3284538"/>
            <a:ext cx="0" cy="4318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6856" name="Line 24"/>
          <p:cNvSpPr>
            <a:spLocks noChangeShapeType="1"/>
          </p:cNvSpPr>
          <p:nvPr/>
        </p:nvSpPr>
        <p:spPr bwMode="auto">
          <a:xfrm rot="-16200000">
            <a:off x="2051050" y="4294188"/>
            <a:ext cx="0" cy="4318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6857" name="Text Box 25"/>
          <p:cNvSpPr txBox="1">
            <a:spLocks noChangeArrowheads="1"/>
          </p:cNvSpPr>
          <p:nvPr/>
        </p:nvSpPr>
        <p:spPr bwMode="auto">
          <a:xfrm>
            <a:off x="3178175" y="3663950"/>
            <a:ext cx="3413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Xs</a:t>
            </a:r>
          </a:p>
        </p:txBody>
      </p:sp>
      <p:sp>
        <p:nvSpPr>
          <p:cNvPr id="1656858" name="Text Box 26"/>
          <p:cNvSpPr txBox="1">
            <a:spLocks noChangeArrowheads="1"/>
          </p:cNvSpPr>
          <p:nvPr/>
        </p:nvSpPr>
        <p:spPr bwMode="auto">
          <a:xfrm>
            <a:off x="3779838" y="2708275"/>
            <a:ext cx="3556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Xo</a:t>
            </a:r>
          </a:p>
        </p:txBody>
      </p:sp>
      <p:sp>
        <p:nvSpPr>
          <p:cNvPr id="1656859" name="Line 27"/>
          <p:cNvSpPr>
            <a:spLocks noChangeShapeType="1"/>
          </p:cNvSpPr>
          <p:nvPr/>
        </p:nvSpPr>
        <p:spPr bwMode="auto">
          <a:xfrm flipH="1">
            <a:off x="2124075" y="2492375"/>
            <a:ext cx="0" cy="503238"/>
          </a:xfrm>
          <a:prstGeom prst="line">
            <a:avLst/>
          </a:prstGeom>
          <a:noFill/>
          <a:ln w="22225">
            <a:solidFill>
              <a:srgbClr val="0000FF"/>
            </a:solidFill>
            <a:prstDash val="sysDot"/>
            <a:round/>
            <a:headEnd type="none" w="lg" len="lg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aphicFrame>
        <p:nvGraphicFramePr>
          <p:cNvPr id="1656860" name="Object 28"/>
          <p:cNvGraphicFramePr>
            <a:graphicFrameLocks noGrp="1" noChangeAspect="1"/>
          </p:cNvGraphicFramePr>
          <p:nvPr>
            <p:ph idx="1"/>
          </p:nvPr>
        </p:nvGraphicFramePr>
        <p:xfrm>
          <a:off x="250825" y="3141663"/>
          <a:ext cx="11525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794" name="Formel" r:id="rId3" imgW="876240" imgH="393480" progId="Equation.3">
                  <p:embed/>
                </p:oleObj>
              </mc:Choice>
              <mc:Fallback>
                <p:oleObj name="Formel" r:id="rId3" imgW="876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3141663"/>
                        <a:ext cx="1152525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6861" name="Object 29"/>
          <p:cNvGraphicFramePr>
            <a:graphicFrameLocks noChangeAspect="1"/>
          </p:cNvGraphicFramePr>
          <p:nvPr/>
        </p:nvGraphicFramePr>
        <p:xfrm>
          <a:off x="5651500" y="981075"/>
          <a:ext cx="2290763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795" name="Formel" r:id="rId5" imgW="1295280" imgH="393480" progId="Equation.3">
                  <p:embed/>
                </p:oleObj>
              </mc:Choice>
              <mc:Fallback>
                <p:oleObj name="Formel" r:id="rId5" imgW="12952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981075"/>
                        <a:ext cx="2290763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6862" name="Object 30"/>
          <p:cNvGraphicFramePr>
            <a:graphicFrameLocks noChangeAspect="1"/>
          </p:cNvGraphicFramePr>
          <p:nvPr/>
        </p:nvGraphicFramePr>
        <p:xfrm>
          <a:off x="5651500" y="2060575"/>
          <a:ext cx="18415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796" name="Formel" r:id="rId7" imgW="1041120" imgH="228600" progId="Equation.3">
                  <p:embed/>
                </p:oleObj>
              </mc:Choice>
              <mc:Fallback>
                <p:oleObj name="Formel" r:id="rId7" imgW="10411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2060575"/>
                        <a:ext cx="1841500" cy="40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6863" name="Object 31"/>
          <p:cNvGraphicFramePr>
            <a:graphicFrameLocks noChangeAspect="1"/>
          </p:cNvGraphicFramePr>
          <p:nvPr/>
        </p:nvGraphicFramePr>
        <p:xfrm>
          <a:off x="5651500" y="2709863"/>
          <a:ext cx="121285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797" name="Formel" r:id="rId9" imgW="685800" imgH="393480" progId="Equation.3">
                  <p:embed/>
                </p:oleObj>
              </mc:Choice>
              <mc:Fallback>
                <p:oleObj name="Formel" r:id="rId9" imgW="6858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2709863"/>
                        <a:ext cx="1212850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6864" name="Object 32"/>
          <p:cNvGraphicFramePr>
            <a:graphicFrameLocks noChangeAspect="1"/>
          </p:cNvGraphicFramePr>
          <p:nvPr/>
        </p:nvGraphicFramePr>
        <p:xfrm>
          <a:off x="5651500" y="3573463"/>
          <a:ext cx="2584450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798" name="Formel" r:id="rId11" imgW="1460160" imgH="419040" progId="Equation.3">
                  <p:embed/>
                </p:oleObj>
              </mc:Choice>
              <mc:Fallback>
                <p:oleObj name="Formel" r:id="rId11" imgW="14601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3573463"/>
                        <a:ext cx="2584450" cy="741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6865" name="Object 33"/>
          <p:cNvGraphicFramePr>
            <a:graphicFrameLocks noChangeAspect="1"/>
          </p:cNvGraphicFramePr>
          <p:nvPr/>
        </p:nvGraphicFramePr>
        <p:xfrm>
          <a:off x="4211638" y="4652963"/>
          <a:ext cx="4495800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799" name="Formel" r:id="rId13" imgW="2539800" imgH="419040" progId="Equation.3">
                  <p:embed/>
                </p:oleObj>
              </mc:Choice>
              <mc:Fallback>
                <p:oleObj name="Formel" r:id="rId13" imgW="253980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4652963"/>
                        <a:ext cx="4495800" cy="741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6866" name="Object 34"/>
          <p:cNvGraphicFramePr>
            <a:graphicFrameLocks noChangeAspect="1"/>
          </p:cNvGraphicFramePr>
          <p:nvPr/>
        </p:nvGraphicFramePr>
        <p:xfrm>
          <a:off x="4195763" y="5516563"/>
          <a:ext cx="1550987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800" name="Formel" r:id="rId15" imgW="876240" imgH="393480" progId="Equation.3">
                  <p:embed/>
                </p:oleObj>
              </mc:Choice>
              <mc:Fallback>
                <p:oleObj name="Formel" r:id="rId15" imgW="8762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5763" y="5516563"/>
                        <a:ext cx="1550987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56867" name="Object 35"/>
          <p:cNvGraphicFramePr>
            <a:graphicFrameLocks noChangeAspect="1"/>
          </p:cNvGraphicFramePr>
          <p:nvPr/>
        </p:nvGraphicFramePr>
        <p:xfrm>
          <a:off x="7308850" y="5516563"/>
          <a:ext cx="99060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801" name="Formel" r:id="rId17" imgW="558720" imgH="393480" progId="Equation.3">
                  <p:embed/>
                </p:oleObj>
              </mc:Choice>
              <mc:Fallback>
                <p:oleObj name="Formel" r:id="rId17" imgW="55872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8850" y="5516563"/>
                        <a:ext cx="990600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56868" name="Text Box 36"/>
          <p:cNvSpPr txBox="1">
            <a:spLocks noChangeArrowheads="1"/>
          </p:cNvSpPr>
          <p:nvPr/>
        </p:nvSpPr>
        <p:spPr bwMode="auto">
          <a:xfrm>
            <a:off x="6011863" y="5734050"/>
            <a:ext cx="1071562" cy="274638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Ohne RK war</a:t>
            </a:r>
          </a:p>
        </p:txBody>
      </p:sp>
      <p:sp>
        <p:nvSpPr>
          <p:cNvPr id="1656869" name="Line 37"/>
          <p:cNvSpPr>
            <a:spLocks noChangeShapeType="1"/>
          </p:cNvSpPr>
          <p:nvPr/>
        </p:nvSpPr>
        <p:spPr bwMode="auto">
          <a:xfrm flipH="1">
            <a:off x="2987675" y="1844675"/>
            <a:ext cx="576263" cy="1584325"/>
          </a:xfrm>
          <a:prstGeom prst="line">
            <a:avLst/>
          </a:prstGeom>
          <a:noFill/>
          <a:ln w="22225">
            <a:solidFill>
              <a:schemeClr val="tx1"/>
            </a:solidFill>
            <a:prstDash val="sysDot"/>
            <a:round/>
            <a:headEnd type="non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656870" name="Text Box 38"/>
          <p:cNvSpPr txBox="1">
            <a:spLocks noChangeArrowheads="1"/>
          </p:cNvSpPr>
          <p:nvPr/>
        </p:nvSpPr>
        <p:spPr bwMode="auto">
          <a:xfrm>
            <a:off x="2966729" y="1341438"/>
            <a:ext cx="2000869" cy="276999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dirty="0"/>
              <a:t>Quelle für die </a:t>
            </a:r>
            <a:r>
              <a:rPr lang="de-DE" altLang="de-DE" dirty="0" smtClean="0"/>
              <a:t>1. Oberwelle</a:t>
            </a:r>
            <a:endParaRPr lang="de-DE" altLang="de-DE" dirty="0"/>
          </a:p>
        </p:txBody>
      </p:sp>
      <p:sp>
        <p:nvSpPr>
          <p:cNvPr id="1656871" name="Text Box 39"/>
          <p:cNvSpPr txBox="1">
            <a:spLocks noChangeArrowheads="1"/>
          </p:cNvSpPr>
          <p:nvPr/>
        </p:nvSpPr>
        <p:spPr bwMode="auto">
          <a:xfrm>
            <a:off x="179388" y="3933825"/>
            <a:ext cx="1223962" cy="1015663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de-DE" altLang="de-DE" dirty="0"/>
              <a:t>Eingang für </a:t>
            </a:r>
            <a:r>
              <a:rPr lang="de-DE" altLang="de-DE" dirty="0" smtClean="0"/>
              <a:t>diese Quelle ist  </a:t>
            </a:r>
            <a:r>
              <a:rPr lang="de-DE" altLang="de-DE" dirty="0"/>
              <a:t>Ergebnis von der letzten </a:t>
            </a:r>
            <a:r>
              <a:rPr lang="de-DE" altLang="de-DE" dirty="0" smtClean="0"/>
              <a:t>Folien</a:t>
            </a:r>
            <a:endParaRPr lang="de-DE" altLang="de-DE" dirty="0"/>
          </a:p>
        </p:txBody>
      </p:sp>
      <p:sp>
        <p:nvSpPr>
          <p:cNvPr id="1656872" name="Text Box 40"/>
          <p:cNvSpPr txBox="1">
            <a:spLocks noChangeArrowheads="1"/>
          </p:cNvSpPr>
          <p:nvPr/>
        </p:nvSpPr>
        <p:spPr bwMode="auto">
          <a:xfrm>
            <a:off x="3492500" y="5734050"/>
            <a:ext cx="619125" cy="274638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Mit RK</a:t>
            </a:r>
          </a:p>
        </p:txBody>
      </p:sp>
      <p:sp>
        <p:nvSpPr>
          <p:cNvPr id="1656873" name="Text Box 41"/>
          <p:cNvSpPr txBox="1">
            <a:spLocks noChangeArrowheads="1"/>
          </p:cNvSpPr>
          <p:nvPr/>
        </p:nvSpPr>
        <p:spPr bwMode="auto">
          <a:xfrm>
            <a:off x="2074863" y="2205038"/>
            <a:ext cx="3079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 type="none" w="lg" len="lg"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/>
              <a:t>Xi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69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6474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 </a:t>
            </a:r>
            <a:r>
              <a:rPr lang="de-DE" altLang="de-DE" sz="2000" dirty="0" smtClean="0"/>
              <a:t>Verstärker 1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Verstärker</a:t>
            </a:r>
          </a:p>
          <a:p>
            <a:pPr eaLnBrk="1" hangingPunct="1"/>
            <a:r>
              <a:rPr lang="de-DE" sz="1400" dirty="0" smtClean="0"/>
              <a:t>Einfachste Variante - </a:t>
            </a:r>
            <a:r>
              <a:rPr lang="de-DE" sz="1400" dirty="0"/>
              <a:t>Single-</a:t>
            </a:r>
            <a:r>
              <a:rPr lang="de-DE" sz="1400" dirty="0" err="1"/>
              <a:t>Ended</a:t>
            </a:r>
            <a:r>
              <a:rPr lang="de-DE" sz="1400" dirty="0"/>
              <a:t> Verstärker</a:t>
            </a: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914400" y="152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9144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19812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1981200" y="1524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feld 7"/>
          <p:cNvSpPr txBox="1"/>
          <p:nvPr/>
        </p:nvSpPr>
        <p:spPr>
          <a:xfrm>
            <a:off x="685800" y="2743200"/>
            <a:ext cx="17283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 Spannungsverstärker </a:t>
            </a:r>
          </a:p>
        </p:txBody>
      </p:sp>
      <p:cxnSp>
        <p:nvCxnSpPr>
          <p:cNvPr id="61" name="Gerade Verbindung 60"/>
          <p:cNvCxnSpPr/>
          <p:nvPr/>
        </p:nvCxnSpPr>
        <p:spPr bwMode="auto">
          <a:xfrm>
            <a:off x="6248400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7620000" y="2057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Gleichschenkliges Dreieck 10"/>
          <p:cNvSpPr/>
          <p:nvPr/>
        </p:nvSpPr>
        <p:spPr bwMode="auto">
          <a:xfrm rot="5400000">
            <a:off x="6632448" y="15971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9" name="Gerade Verbindung 68"/>
          <p:cNvCxnSpPr/>
          <p:nvPr/>
        </p:nvCxnSpPr>
        <p:spPr bwMode="auto">
          <a:xfrm>
            <a:off x="62484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6096000" y="2971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>
            <a:off x="8077200" y="2590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>
            <a:off x="7924800" y="2971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mit Pfeil 12"/>
          <p:cNvCxnSpPr/>
          <p:nvPr/>
        </p:nvCxnSpPr>
        <p:spPr bwMode="auto">
          <a:xfrm flipV="1">
            <a:off x="6248400" y="2133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mit Pfeil 72"/>
          <p:cNvCxnSpPr/>
          <p:nvPr/>
        </p:nvCxnSpPr>
        <p:spPr bwMode="auto">
          <a:xfrm flipV="1">
            <a:off x="8077200" y="2133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6248400" y="4343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7620000" y="4343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Gleichschenkliges Dreieck 33"/>
          <p:cNvSpPr/>
          <p:nvPr/>
        </p:nvSpPr>
        <p:spPr bwMode="auto">
          <a:xfrm rot="5400000">
            <a:off x="6632448" y="38831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6248400" y="4876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60960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>
            <a:off x="8077200" y="4876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79248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mit Pfeil 38"/>
          <p:cNvCxnSpPr/>
          <p:nvPr/>
        </p:nvCxnSpPr>
        <p:spPr bwMode="auto">
          <a:xfrm flipV="1">
            <a:off x="6248400" y="4419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mit Pfeil 39"/>
          <p:cNvCxnSpPr/>
          <p:nvPr/>
        </p:nvCxnSpPr>
        <p:spPr bwMode="auto">
          <a:xfrm flipV="1">
            <a:off x="8077200" y="4419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stCxn id="34" idx="1"/>
          </p:cNvCxnSpPr>
          <p:nvPr/>
        </p:nvCxnSpPr>
        <p:spPr bwMode="auto">
          <a:xfrm flipV="1">
            <a:off x="7162800" y="3429000"/>
            <a:ext cx="0" cy="64617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6858000" y="34290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V="1">
            <a:off x="7162800" y="46482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7010400" y="52578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Ellipse 62"/>
          <p:cNvSpPr/>
          <p:nvPr/>
        </p:nvSpPr>
        <p:spPr bwMode="auto">
          <a:xfrm>
            <a:off x="1752600" y="18288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>
            <a:endCxn id="63" idx="0"/>
          </p:cNvCxnSpPr>
          <p:nvPr/>
        </p:nvCxnSpPr>
        <p:spPr bwMode="auto">
          <a:xfrm>
            <a:off x="1981200" y="1524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19812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19812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981200" y="1524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Rechteck 73"/>
          <p:cNvSpPr/>
          <p:nvPr/>
        </p:nvSpPr>
        <p:spPr bwMode="auto">
          <a:xfrm rot="5400000">
            <a:off x="2286000" y="1295400"/>
            <a:ext cx="152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5" name="Gerade Verbindung 74"/>
          <p:cNvCxnSpPr/>
          <p:nvPr/>
        </p:nvCxnSpPr>
        <p:spPr bwMode="auto">
          <a:xfrm>
            <a:off x="1371600" y="1524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Rechteck 75"/>
          <p:cNvSpPr/>
          <p:nvPr/>
        </p:nvSpPr>
        <p:spPr bwMode="auto">
          <a:xfrm>
            <a:off x="1295400" y="1828800"/>
            <a:ext cx="152400" cy="457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7" name="Gerade Verbindung 76"/>
          <p:cNvCxnSpPr/>
          <p:nvPr/>
        </p:nvCxnSpPr>
        <p:spPr bwMode="auto">
          <a:xfrm>
            <a:off x="1371600" y="2286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6" name="Gruppieren 15"/>
          <p:cNvGrpSpPr/>
          <p:nvPr/>
        </p:nvGrpSpPr>
        <p:grpSpPr>
          <a:xfrm>
            <a:off x="3276600" y="1447800"/>
            <a:ext cx="1981200" cy="1524000"/>
            <a:chOff x="3276600" y="1447800"/>
            <a:chExt cx="1981200" cy="1524000"/>
          </a:xfrm>
        </p:grpSpPr>
        <p:cxnSp>
          <p:nvCxnSpPr>
            <p:cNvPr id="52" name="Gerade Verbindung 51"/>
            <p:cNvCxnSpPr/>
            <p:nvPr/>
          </p:nvCxnSpPr>
          <p:spPr bwMode="auto">
            <a:xfrm>
              <a:off x="3429000" y="15240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3" name="Gerade Verbindung 52"/>
            <p:cNvCxnSpPr/>
            <p:nvPr/>
          </p:nvCxnSpPr>
          <p:spPr bwMode="auto">
            <a:xfrm>
              <a:off x="34290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" name="Gerade Verbindung 5"/>
            <p:cNvCxnSpPr/>
            <p:nvPr/>
          </p:nvCxnSpPr>
          <p:spPr bwMode="auto">
            <a:xfrm>
              <a:off x="3429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6" name="Gerade Verbindung 55"/>
            <p:cNvCxnSpPr/>
            <p:nvPr/>
          </p:nvCxnSpPr>
          <p:spPr bwMode="auto">
            <a:xfrm>
              <a:off x="4953000" y="2590800"/>
              <a:ext cx="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Gerade Verbindung 8"/>
            <p:cNvCxnSpPr/>
            <p:nvPr/>
          </p:nvCxnSpPr>
          <p:spPr bwMode="auto">
            <a:xfrm>
              <a:off x="3276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>
              <a:off x="4800600" y="2971800"/>
              <a:ext cx="304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9" name="Ellipse 48"/>
            <p:cNvSpPr/>
            <p:nvPr/>
          </p:nvSpPr>
          <p:spPr bwMode="auto">
            <a:xfrm>
              <a:off x="4267200" y="1828800"/>
              <a:ext cx="457200" cy="457200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0" name="Gerade Verbindung 49"/>
            <p:cNvCxnSpPr>
              <a:endCxn id="49" idx="0"/>
            </p:cNvCxnSpPr>
            <p:nvPr/>
          </p:nvCxnSpPr>
          <p:spPr bwMode="auto">
            <a:xfrm>
              <a:off x="44958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8" name="Gerade Verbindung 57"/>
            <p:cNvCxnSpPr/>
            <p:nvPr/>
          </p:nvCxnSpPr>
          <p:spPr bwMode="auto">
            <a:xfrm>
              <a:off x="44958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Gerade Verbindung 58"/>
            <p:cNvCxnSpPr/>
            <p:nvPr/>
          </p:nvCxnSpPr>
          <p:spPr bwMode="auto">
            <a:xfrm>
              <a:off x="4495800" y="2590800"/>
              <a:ext cx="457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Gerade Verbindung 59"/>
            <p:cNvCxnSpPr/>
            <p:nvPr/>
          </p:nvCxnSpPr>
          <p:spPr bwMode="auto">
            <a:xfrm>
              <a:off x="4495800" y="15240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Rechteck 61"/>
            <p:cNvSpPr/>
            <p:nvPr/>
          </p:nvSpPr>
          <p:spPr bwMode="auto">
            <a:xfrm rot="5400000">
              <a:off x="4800600" y="1295400"/>
              <a:ext cx="152400" cy="4572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8" name="Gerade Verbindung 77"/>
            <p:cNvCxnSpPr/>
            <p:nvPr/>
          </p:nvCxnSpPr>
          <p:spPr bwMode="auto">
            <a:xfrm>
              <a:off x="3886200" y="1524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9" name="Rechteck 78"/>
            <p:cNvSpPr/>
            <p:nvPr/>
          </p:nvSpPr>
          <p:spPr bwMode="auto">
            <a:xfrm>
              <a:off x="3810000" y="1828800"/>
              <a:ext cx="152400" cy="4572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0" name="Gerade Verbindung 79"/>
            <p:cNvCxnSpPr/>
            <p:nvPr/>
          </p:nvCxnSpPr>
          <p:spPr bwMode="auto">
            <a:xfrm>
              <a:off x="3886200" y="2286000"/>
              <a:ext cx="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" name="Textfeld 1"/>
          <p:cNvSpPr txBox="1"/>
          <p:nvPr/>
        </p:nvSpPr>
        <p:spPr>
          <a:xfrm>
            <a:off x="4495800" y="16129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1981200" y="16002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3581400" y="16002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1066800" y="16002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2164398" y="1600200"/>
            <a:ext cx="517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4724400" y="1600200"/>
            <a:ext cx="517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 </a:t>
            </a:r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6158723" y="1219200"/>
            <a:ext cx="5164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Ideal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5638800" y="3352800"/>
            <a:ext cx="1034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Realisierung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7120891" y="32004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7001584" y="52578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3048000" y="29718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4648200" y="29718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2146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/>
          <p:cNvCxnSpPr/>
          <p:nvPr/>
        </p:nvCxnSpPr>
        <p:spPr bwMode="auto">
          <a:xfrm>
            <a:off x="4953000" y="60198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mit Pfeil 95"/>
          <p:cNvCxnSpPr/>
          <p:nvPr/>
        </p:nvCxnSpPr>
        <p:spPr bwMode="auto">
          <a:xfrm flipV="1">
            <a:off x="4953000" y="3505200"/>
            <a:ext cx="0" cy="2514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Verstärker 2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err="1"/>
              <a:t>vout</a:t>
            </a:r>
            <a:r>
              <a:rPr lang="de-DE" sz="1400" dirty="0"/>
              <a:t> = </a:t>
            </a:r>
            <a:r>
              <a:rPr lang="de-DE" sz="1400" dirty="0" smtClean="0"/>
              <a:t>f(</a:t>
            </a:r>
            <a:r>
              <a:rPr lang="de-DE" sz="1400" dirty="0" err="1" smtClean="0"/>
              <a:t>vin</a:t>
            </a:r>
            <a:r>
              <a:rPr lang="de-DE" sz="1400" dirty="0" smtClean="0"/>
              <a:t>)</a:t>
            </a:r>
          </a:p>
          <a:p>
            <a:pPr eaLnBrk="1" hangingPunct="1"/>
            <a:r>
              <a:rPr lang="de-DE" sz="1400" dirty="0" smtClean="0"/>
              <a:t>Annahmen: </a:t>
            </a:r>
            <a:r>
              <a:rPr lang="de-DE" sz="1400" dirty="0" err="1" smtClean="0"/>
              <a:t>Zout</a:t>
            </a:r>
            <a:r>
              <a:rPr lang="de-DE" sz="1400" dirty="0" smtClean="0"/>
              <a:t> = 0, </a:t>
            </a:r>
            <a:r>
              <a:rPr lang="de-DE" sz="1400" dirty="0" err="1" smtClean="0"/>
              <a:t>Zin</a:t>
            </a:r>
            <a:r>
              <a:rPr lang="de-DE" sz="1400" dirty="0" smtClean="0"/>
              <a:t> = unendlich</a:t>
            </a:r>
            <a:endParaRPr lang="de-DE" sz="1400" dirty="0"/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9906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23622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Gleichschenkliges Dreieck 33"/>
          <p:cNvSpPr/>
          <p:nvPr/>
        </p:nvSpPr>
        <p:spPr bwMode="auto">
          <a:xfrm rot="5400000">
            <a:off x="13746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34"/>
          <p:cNvCxnSpPr/>
          <p:nvPr/>
        </p:nvCxnSpPr>
        <p:spPr bwMode="auto">
          <a:xfrm>
            <a:off x="990600" y="3124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838200" y="3505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>
            <a:off x="2819400" y="31242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2667000" y="3505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mit Pfeil 38"/>
          <p:cNvCxnSpPr/>
          <p:nvPr/>
        </p:nvCxnSpPr>
        <p:spPr bwMode="auto">
          <a:xfrm flipV="1">
            <a:off x="990600" y="2667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mit Pfeil 39"/>
          <p:cNvCxnSpPr/>
          <p:nvPr/>
        </p:nvCxnSpPr>
        <p:spPr bwMode="auto">
          <a:xfrm flipV="1">
            <a:off x="2819400" y="26670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stCxn id="34" idx="1"/>
          </p:cNvCxnSpPr>
          <p:nvPr/>
        </p:nvCxnSpPr>
        <p:spPr bwMode="auto">
          <a:xfrm flipV="1">
            <a:off x="1905000" y="1676400"/>
            <a:ext cx="0" cy="64617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1600200" y="1676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V="1">
            <a:off x="1905000" y="2895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1752600" y="3505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990600" y="46482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81"/>
          <p:cNvCxnSpPr/>
          <p:nvPr/>
        </p:nvCxnSpPr>
        <p:spPr bwMode="auto">
          <a:xfrm>
            <a:off x="990600" y="571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9906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2514600" y="5715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838200" y="6096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2362200" y="60960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Ellipse 86"/>
          <p:cNvSpPr/>
          <p:nvPr/>
        </p:nvSpPr>
        <p:spPr bwMode="auto">
          <a:xfrm>
            <a:off x="1828800" y="49530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8" name="Gerade Verbindung 87"/>
          <p:cNvCxnSpPr>
            <a:endCxn id="87" idx="0"/>
          </p:cNvCxnSpPr>
          <p:nvPr/>
        </p:nvCxnSpPr>
        <p:spPr bwMode="auto">
          <a:xfrm>
            <a:off x="20574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>
            <a:off x="2057400" y="5410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Gerade Verbindung 89"/>
          <p:cNvCxnSpPr/>
          <p:nvPr/>
        </p:nvCxnSpPr>
        <p:spPr bwMode="auto">
          <a:xfrm>
            <a:off x="2057400" y="5715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Gerade Verbindung 90"/>
          <p:cNvCxnSpPr/>
          <p:nvPr/>
        </p:nvCxnSpPr>
        <p:spPr bwMode="auto">
          <a:xfrm>
            <a:off x="2057400" y="4648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Gerade Verbindung 92"/>
          <p:cNvCxnSpPr/>
          <p:nvPr/>
        </p:nvCxnSpPr>
        <p:spPr bwMode="auto">
          <a:xfrm>
            <a:off x="1447800" y="4648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>
            <a:off x="1447800" y="54102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4953000" y="3886200"/>
            <a:ext cx="3048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Bogen 16"/>
          <p:cNvSpPr/>
          <p:nvPr/>
        </p:nvSpPr>
        <p:spPr bwMode="auto">
          <a:xfrm>
            <a:off x="4876800" y="3886200"/>
            <a:ext cx="762000" cy="762000"/>
          </a:xfrm>
          <a:prstGeom prst="arc">
            <a:avLst>
              <a:gd name="adj1" fmla="val 16200000"/>
              <a:gd name="adj2" fmla="val 21175787"/>
            </a:avLst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5638800" y="4267200"/>
            <a:ext cx="152400" cy="137160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Bogen 99"/>
          <p:cNvSpPr/>
          <p:nvPr/>
        </p:nvSpPr>
        <p:spPr bwMode="auto">
          <a:xfrm rot="10800000">
            <a:off x="5791200" y="5257800"/>
            <a:ext cx="762000" cy="762000"/>
          </a:xfrm>
          <a:prstGeom prst="arc">
            <a:avLst>
              <a:gd name="adj1" fmla="val 16200000"/>
              <a:gd name="adj2" fmla="val 21175787"/>
            </a:avLst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1" name="Gerade Verbindung 100"/>
          <p:cNvCxnSpPr>
            <a:stCxn id="100" idx="0"/>
          </p:cNvCxnSpPr>
          <p:nvPr/>
        </p:nvCxnSpPr>
        <p:spPr bwMode="auto">
          <a:xfrm>
            <a:off x="6172200" y="6019800"/>
            <a:ext cx="9144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2" name="Textfeld 2061"/>
          <p:cNvSpPr txBox="1"/>
          <p:nvPr/>
        </p:nvSpPr>
        <p:spPr>
          <a:xfrm>
            <a:off x="7087368" y="6019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4419600" y="3352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11" name="Ellipse 110"/>
          <p:cNvSpPr/>
          <p:nvPr/>
        </p:nvSpPr>
        <p:spPr bwMode="auto">
          <a:xfrm>
            <a:off x="12954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Gleichschenkliges Dreieck 1"/>
          <p:cNvSpPr/>
          <p:nvPr/>
        </p:nvSpPr>
        <p:spPr bwMode="auto">
          <a:xfrm rot="5400000">
            <a:off x="876300" y="3924300"/>
            <a:ext cx="2133600" cy="14478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5562600" y="3962400"/>
            <a:ext cx="304800" cy="1981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869599" y="4114800"/>
            <a:ext cx="1217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Verstärkung</a:t>
            </a:r>
          </a:p>
          <a:p>
            <a:r>
              <a:rPr lang="de-DE" dirty="0" smtClean="0"/>
              <a:t>Aktiver Bereich</a:t>
            </a:r>
            <a:endParaRPr lang="de-DE" dirty="0"/>
          </a:p>
        </p:txBody>
      </p:sp>
      <p:cxnSp>
        <p:nvCxnSpPr>
          <p:cNvPr id="45" name="Gerade Verbindung mit Pfeil 44"/>
          <p:cNvCxnSpPr/>
          <p:nvPr/>
        </p:nvCxnSpPr>
        <p:spPr bwMode="auto">
          <a:xfrm>
            <a:off x="6553200" y="52578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Textfeld 46"/>
          <p:cNvSpPr txBox="1"/>
          <p:nvPr/>
        </p:nvSpPr>
        <p:spPr>
          <a:xfrm>
            <a:off x="6638738" y="5410200"/>
            <a:ext cx="832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Sättigung</a:t>
            </a:r>
            <a:endParaRPr lang="de-DE" dirty="0"/>
          </a:p>
        </p:txBody>
      </p:sp>
      <p:cxnSp>
        <p:nvCxnSpPr>
          <p:cNvPr id="49" name="Gerade Verbindung mit Pfeil 48"/>
          <p:cNvCxnSpPr/>
          <p:nvPr/>
        </p:nvCxnSpPr>
        <p:spPr bwMode="auto">
          <a:xfrm>
            <a:off x="5410200" y="3200400"/>
            <a:ext cx="0" cy="685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" name="Textfeld 49"/>
          <p:cNvSpPr txBox="1"/>
          <p:nvPr/>
        </p:nvSpPr>
        <p:spPr>
          <a:xfrm>
            <a:off x="5410200" y="3276600"/>
            <a:ext cx="8322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Sättigung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4419600" y="3733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</a:t>
            </a:r>
            <a:endParaRPr lang="de-DE" dirty="0"/>
          </a:p>
        </p:txBody>
      </p:sp>
      <p:sp>
        <p:nvSpPr>
          <p:cNvPr id="51" name="Textfeld 50"/>
          <p:cNvSpPr txBox="1"/>
          <p:nvPr/>
        </p:nvSpPr>
        <p:spPr>
          <a:xfrm>
            <a:off x="4410784" y="58674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2292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 Verbindung mit Pfeil 3"/>
          <p:cNvCxnSpPr/>
          <p:nvPr/>
        </p:nvCxnSpPr>
        <p:spPr bwMode="auto">
          <a:xfrm>
            <a:off x="4953000" y="6019800"/>
            <a:ext cx="2514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mit Pfeil 95"/>
          <p:cNvCxnSpPr/>
          <p:nvPr/>
        </p:nvCxnSpPr>
        <p:spPr bwMode="auto">
          <a:xfrm flipV="1">
            <a:off x="4953000" y="3505200"/>
            <a:ext cx="0" cy="2514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Verstärker 3</a:t>
            </a:r>
            <a:endParaRPr lang="de-DE" altLang="de-DE" sz="2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pPr eaLnBrk="1" hangingPunct="1"/>
            <a:r>
              <a:rPr lang="de-DE" sz="1400" dirty="0" smtClean="0"/>
              <a:t>Verstärker</a:t>
            </a:r>
            <a:endParaRPr lang="de-DE" sz="1400" dirty="0"/>
          </a:p>
        </p:txBody>
      </p:sp>
      <p:cxnSp>
        <p:nvCxnSpPr>
          <p:cNvPr id="32" name="Gerade Verbindung 31"/>
          <p:cNvCxnSpPr/>
          <p:nvPr/>
        </p:nvCxnSpPr>
        <p:spPr bwMode="auto">
          <a:xfrm>
            <a:off x="9906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2362200" y="259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Gleichschenkliges Dreieck 33"/>
          <p:cNvSpPr/>
          <p:nvPr/>
        </p:nvSpPr>
        <p:spPr bwMode="auto">
          <a:xfrm rot="5400000">
            <a:off x="1374648" y="2130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>
            <a:stCxn id="34" idx="1"/>
          </p:cNvCxnSpPr>
          <p:nvPr/>
        </p:nvCxnSpPr>
        <p:spPr bwMode="auto">
          <a:xfrm flipV="1">
            <a:off x="1905000" y="1676400"/>
            <a:ext cx="0" cy="64617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1600200" y="16764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 flipV="1">
            <a:off x="1905000" y="2895600"/>
            <a:ext cx="0" cy="609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Gerade Verbindung 47"/>
          <p:cNvCxnSpPr/>
          <p:nvPr/>
        </p:nvCxnSpPr>
        <p:spPr bwMode="auto">
          <a:xfrm>
            <a:off x="1752600" y="35052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4953000" y="3886200"/>
            <a:ext cx="3048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Bogen 16"/>
          <p:cNvSpPr/>
          <p:nvPr/>
        </p:nvSpPr>
        <p:spPr bwMode="auto">
          <a:xfrm>
            <a:off x="4876800" y="3886200"/>
            <a:ext cx="762000" cy="762000"/>
          </a:xfrm>
          <a:prstGeom prst="arc">
            <a:avLst>
              <a:gd name="adj1" fmla="val 16200000"/>
              <a:gd name="adj2" fmla="val 21175787"/>
            </a:avLst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7" name="Gerade Verbindung 96"/>
          <p:cNvCxnSpPr/>
          <p:nvPr/>
        </p:nvCxnSpPr>
        <p:spPr bwMode="auto">
          <a:xfrm>
            <a:off x="5638800" y="4267200"/>
            <a:ext cx="152400" cy="137160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Bogen 99"/>
          <p:cNvSpPr/>
          <p:nvPr/>
        </p:nvSpPr>
        <p:spPr bwMode="auto">
          <a:xfrm rot="10800000">
            <a:off x="5791200" y="5257800"/>
            <a:ext cx="762000" cy="762000"/>
          </a:xfrm>
          <a:prstGeom prst="arc">
            <a:avLst>
              <a:gd name="adj1" fmla="val 16200000"/>
              <a:gd name="adj2" fmla="val 21175787"/>
            </a:avLst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1" name="Gerade Verbindung 100"/>
          <p:cNvCxnSpPr>
            <a:stCxn id="100" idx="0"/>
          </p:cNvCxnSpPr>
          <p:nvPr/>
        </p:nvCxnSpPr>
        <p:spPr bwMode="auto">
          <a:xfrm>
            <a:off x="6172200" y="6019800"/>
            <a:ext cx="914400" cy="0"/>
          </a:xfrm>
          <a:prstGeom prst="line">
            <a:avLst/>
          </a:prstGeom>
          <a:noFill/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62" name="Textfeld 2061"/>
          <p:cNvSpPr txBox="1"/>
          <p:nvPr/>
        </p:nvSpPr>
        <p:spPr>
          <a:xfrm>
            <a:off x="7087368" y="6019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vin</a:t>
            </a:r>
            <a:endParaRPr lang="de-DE" dirty="0"/>
          </a:p>
        </p:txBody>
      </p:sp>
      <p:sp>
        <p:nvSpPr>
          <p:cNvPr id="109" name="Textfeld 108"/>
          <p:cNvSpPr txBox="1"/>
          <p:nvPr/>
        </p:nvSpPr>
        <p:spPr>
          <a:xfrm>
            <a:off x="4935390" y="3505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2" name="Ellipse 41"/>
          <p:cNvSpPr/>
          <p:nvPr/>
        </p:nvSpPr>
        <p:spPr bwMode="auto">
          <a:xfrm>
            <a:off x="762000" y="2895600"/>
            <a:ext cx="457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>
            <a:endCxn id="42" idx="0"/>
          </p:cNvCxnSpPr>
          <p:nvPr/>
        </p:nvCxnSpPr>
        <p:spPr bwMode="auto">
          <a:xfrm>
            <a:off x="990600" y="2590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990600" y="3352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5" name="Gruppieren 44"/>
          <p:cNvGrpSpPr/>
          <p:nvPr/>
        </p:nvGrpSpPr>
        <p:grpSpPr>
          <a:xfrm>
            <a:off x="838200" y="3048000"/>
            <a:ext cx="304800" cy="152400"/>
            <a:chOff x="4038600" y="3810000"/>
            <a:chExt cx="762000" cy="381000"/>
          </a:xfrm>
        </p:grpSpPr>
        <p:grpSp>
          <p:nvGrpSpPr>
            <p:cNvPr id="47" name="Gruppieren 46"/>
            <p:cNvGrpSpPr/>
            <p:nvPr/>
          </p:nvGrpSpPr>
          <p:grpSpPr>
            <a:xfrm>
              <a:off x="4038600" y="3810000"/>
              <a:ext cx="381000" cy="381000"/>
              <a:chOff x="4038600" y="3810000"/>
              <a:chExt cx="381000" cy="381000"/>
            </a:xfrm>
          </p:grpSpPr>
          <p:sp>
            <p:nvSpPr>
              <p:cNvPr id="52" name="Bogen 51"/>
              <p:cNvSpPr/>
              <p:nvPr/>
            </p:nvSpPr>
            <p:spPr bwMode="auto">
              <a:xfrm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53" name="Bogen 52"/>
              <p:cNvSpPr/>
              <p:nvPr/>
            </p:nvSpPr>
            <p:spPr bwMode="auto">
              <a:xfrm flipH="1"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49" name="Gruppieren 48"/>
            <p:cNvGrpSpPr/>
            <p:nvPr/>
          </p:nvGrpSpPr>
          <p:grpSpPr>
            <a:xfrm rot="10800000">
              <a:off x="4419600" y="3810000"/>
              <a:ext cx="381000" cy="381000"/>
              <a:chOff x="4038600" y="3810000"/>
              <a:chExt cx="381000" cy="381000"/>
            </a:xfrm>
          </p:grpSpPr>
          <p:sp>
            <p:nvSpPr>
              <p:cNvPr id="50" name="Bogen 49"/>
              <p:cNvSpPr/>
              <p:nvPr/>
            </p:nvSpPr>
            <p:spPr bwMode="auto">
              <a:xfrm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51" name="Bogen 50"/>
              <p:cNvSpPr/>
              <p:nvPr/>
            </p:nvSpPr>
            <p:spPr bwMode="auto">
              <a:xfrm flipH="1"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</p:grpSp>
      <p:cxnSp>
        <p:nvCxnSpPr>
          <p:cNvPr id="54" name="Gerade Verbindung 53"/>
          <p:cNvCxnSpPr/>
          <p:nvPr/>
        </p:nvCxnSpPr>
        <p:spPr bwMode="auto">
          <a:xfrm flipV="1">
            <a:off x="914400" y="3657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5" name="Gruppieren 54"/>
          <p:cNvGrpSpPr/>
          <p:nvPr/>
        </p:nvGrpSpPr>
        <p:grpSpPr>
          <a:xfrm>
            <a:off x="1219200" y="4800600"/>
            <a:ext cx="304800" cy="152400"/>
            <a:chOff x="4038600" y="3810000"/>
            <a:chExt cx="762000" cy="381000"/>
          </a:xfrm>
        </p:grpSpPr>
        <p:grpSp>
          <p:nvGrpSpPr>
            <p:cNvPr id="56" name="Gruppieren 55"/>
            <p:cNvGrpSpPr/>
            <p:nvPr/>
          </p:nvGrpSpPr>
          <p:grpSpPr>
            <a:xfrm>
              <a:off x="4038600" y="3810000"/>
              <a:ext cx="381000" cy="381000"/>
              <a:chOff x="4038600" y="3810000"/>
              <a:chExt cx="381000" cy="381000"/>
            </a:xfrm>
          </p:grpSpPr>
          <p:sp>
            <p:nvSpPr>
              <p:cNvPr id="60" name="Bogen 59"/>
              <p:cNvSpPr/>
              <p:nvPr/>
            </p:nvSpPr>
            <p:spPr bwMode="auto">
              <a:xfrm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61" name="Bogen 60"/>
              <p:cNvSpPr/>
              <p:nvPr/>
            </p:nvSpPr>
            <p:spPr bwMode="auto">
              <a:xfrm flipH="1"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57" name="Gruppieren 56"/>
            <p:cNvGrpSpPr/>
            <p:nvPr/>
          </p:nvGrpSpPr>
          <p:grpSpPr>
            <a:xfrm rot="10800000">
              <a:off x="4419600" y="3810000"/>
              <a:ext cx="381000" cy="381000"/>
              <a:chOff x="4038600" y="3810000"/>
              <a:chExt cx="381000" cy="381000"/>
            </a:xfrm>
          </p:grpSpPr>
          <p:sp>
            <p:nvSpPr>
              <p:cNvPr id="58" name="Bogen 57"/>
              <p:cNvSpPr/>
              <p:nvPr/>
            </p:nvSpPr>
            <p:spPr bwMode="auto">
              <a:xfrm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59" name="Bogen 58"/>
              <p:cNvSpPr/>
              <p:nvPr/>
            </p:nvSpPr>
            <p:spPr bwMode="auto">
              <a:xfrm flipH="1"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</p:grpSp>
      <p:grpSp>
        <p:nvGrpSpPr>
          <p:cNvPr id="62" name="Gruppieren 61"/>
          <p:cNvGrpSpPr/>
          <p:nvPr/>
        </p:nvGrpSpPr>
        <p:grpSpPr>
          <a:xfrm>
            <a:off x="1524000" y="4800600"/>
            <a:ext cx="304800" cy="152400"/>
            <a:chOff x="4038600" y="3810000"/>
            <a:chExt cx="762000" cy="381000"/>
          </a:xfrm>
        </p:grpSpPr>
        <p:grpSp>
          <p:nvGrpSpPr>
            <p:cNvPr id="63" name="Gruppieren 62"/>
            <p:cNvGrpSpPr/>
            <p:nvPr/>
          </p:nvGrpSpPr>
          <p:grpSpPr>
            <a:xfrm>
              <a:off x="4038600" y="3810000"/>
              <a:ext cx="381000" cy="381000"/>
              <a:chOff x="4038600" y="3810000"/>
              <a:chExt cx="381000" cy="381000"/>
            </a:xfrm>
          </p:grpSpPr>
          <p:sp>
            <p:nvSpPr>
              <p:cNvPr id="67" name="Bogen 66"/>
              <p:cNvSpPr/>
              <p:nvPr/>
            </p:nvSpPr>
            <p:spPr bwMode="auto">
              <a:xfrm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68" name="Bogen 67"/>
              <p:cNvSpPr/>
              <p:nvPr/>
            </p:nvSpPr>
            <p:spPr bwMode="auto">
              <a:xfrm flipH="1"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  <p:grpSp>
          <p:nvGrpSpPr>
            <p:cNvPr id="64" name="Gruppieren 63"/>
            <p:cNvGrpSpPr/>
            <p:nvPr/>
          </p:nvGrpSpPr>
          <p:grpSpPr>
            <a:xfrm rot="10800000">
              <a:off x="4419600" y="3810000"/>
              <a:ext cx="381000" cy="381000"/>
              <a:chOff x="4038600" y="3810000"/>
              <a:chExt cx="381000" cy="381000"/>
            </a:xfrm>
          </p:grpSpPr>
          <p:sp>
            <p:nvSpPr>
              <p:cNvPr id="65" name="Bogen 64"/>
              <p:cNvSpPr/>
              <p:nvPr/>
            </p:nvSpPr>
            <p:spPr bwMode="auto">
              <a:xfrm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66" name="Bogen 65"/>
              <p:cNvSpPr/>
              <p:nvPr/>
            </p:nvSpPr>
            <p:spPr bwMode="auto">
              <a:xfrm flipH="1">
                <a:off x="4038600" y="3810000"/>
                <a:ext cx="381000" cy="381000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</p:grpSp>
      </p:grpSp>
      <p:cxnSp>
        <p:nvCxnSpPr>
          <p:cNvPr id="3" name="Gerade Verbindung mit Pfeil 2"/>
          <p:cNvCxnSpPr/>
          <p:nvPr/>
        </p:nvCxnSpPr>
        <p:spPr bwMode="auto">
          <a:xfrm>
            <a:off x="2209800" y="48768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352800" y="4114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990600" y="4876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" name="Rechteck 20"/>
          <p:cNvSpPr/>
          <p:nvPr/>
        </p:nvSpPr>
        <p:spPr bwMode="auto">
          <a:xfrm>
            <a:off x="5105400" y="3352800"/>
            <a:ext cx="228600" cy="31242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3" name="Gerade Verbindung mit Pfeil 22"/>
          <p:cNvCxnSpPr/>
          <p:nvPr/>
        </p:nvCxnSpPr>
        <p:spPr bwMode="auto">
          <a:xfrm flipV="1">
            <a:off x="3657600" y="4114800"/>
            <a:ext cx="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" name="Ellipse 112"/>
          <p:cNvSpPr/>
          <p:nvPr/>
        </p:nvSpPr>
        <p:spPr bwMode="auto">
          <a:xfrm>
            <a:off x="1295400" y="2514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914400" y="4876800"/>
            <a:ext cx="3032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in</a:t>
            </a:r>
            <a:endParaRPr lang="de-DE" dirty="0"/>
          </a:p>
        </p:txBody>
      </p:sp>
      <p:sp>
        <p:nvSpPr>
          <p:cNvPr id="70" name="Textfeld 69"/>
          <p:cNvSpPr txBox="1"/>
          <p:nvPr/>
        </p:nvSpPr>
        <p:spPr>
          <a:xfrm>
            <a:off x="3352800" y="381000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out</a:t>
            </a:r>
            <a:endParaRPr lang="de-DE" dirty="0"/>
          </a:p>
        </p:txBody>
      </p:sp>
      <p:cxnSp>
        <p:nvCxnSpPr>
          <p:cNvPr id="71" name="Gerade Verbindung mit Pfeil 70"/>
          <p:cNvCxnSpPr/>
          <p:nvPr/>
        </p:nvCxnSpPr>
        <p:spPr bwMode="auto">
          <a:xfrm>
            <a:off x="3276600" y="48768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mit Pfeil 71"/>
          <p:cNvCxnSpPr/>
          <p:nvPr/>
        </p:nvCxnSpPr>
        <p:spPr bwMode="auto">
          <a:xfrm flipV="1">
            <a:off x="3276600" y="43434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Gerade Verbindung mit Pfeil 72"/>
          <p:cNvCxnSpPr/>
          <p:nvPr/>
        </p:nvCxnSpPr>
        <p:spPr bwMode="auto">
          <a:xfrm>
            <a:off x="990600" y="4876800"/>
            <a:ext cx="1066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Gerade Verbindung mit Pfeil 73"/>
          <p:cNvCxnSpPr/>
          <p:nvPr/>
        </p:nvCxnSpPr>
        <p:spPr bwMode="auto">
          <a:xfrm flipV="1">
            <a:off x="990600" y="4343400"/>
            <a:ext cx="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D81A54-E60C-4E03-A5C6-08FAFB55BF65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077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1821</Words>
  <Application>Microsoft Office PowerPoint</Application>
  <PresentationFormat>Bildschirmpräsentation (4:3)</PresentationFormat>
  <Paragraphs>822</Paragraphs>
  <Slides>69</Slides>
  <Notes>61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69</vt:i4>
      </vt:variant>
    </vt:vector>
  </HeadingPairs>
  <TitlesOfParts>
    <vt:vector size="71" baseType="lpstr">
      <vt:lpstr>SDSSMALL2_2</vt:lpstr>
      <vt:lpstr>Formel</vt:lpstr>
      <vt:lpstr>Design analoger Schaltkreise Vorlesung 2</vt:lpstr>
      <vt:lpstr> Spannungsquellen, Stromquellen</vt:lpstr>
      <vt:lpstr> Gesteuerte Quellen</vt:lpstr>
      <vt:lpstr>Gesteuerte Quellen</vt:lpstr>
      <vt:lpstr>AC-DC</vt:lpstr>
      <vt:lpstr>Klein- und Großsignalmodelle </vt:lpstr>
      <vt:lpstr> Verstärker 1</vt:lpstr>
      <vt:lpstr>Verstärker 2</vt:lpstr>
      <vt:lpstr>Verstärker 3</vt:lpstr>
      <vt:lpstr>Verstärker 4</vt:lpstr>
      <vt:lpstr>Verstärker 5</vt:lpstr>
      <vt:lpstr>Rückkopplung</vt:lpstr>
      <vt:lpstr>Invertierender Verstärker 1 </vt:lpstr>
      <vt:lpstr>Invertierender Verstärker 2</vt:lpstr>
      <vt:lpstr>Invertierender Verstärker DC 1</vt:lpstr>
      <vt:lpstr>Invertierender Verstärker DC 2</vt:lpstr>
      <vt:lpstr>Invertierender Verstärker DC 3</vt:lpstr>
      <vt:lpstr>Invertierender Verstärker DC 4</vt:lpstr>
      <vt:lpstr>Invertierender Verstärker DC 5</vt:lpstr>
      <vt:lpstr>Invertierender Verstärker DC 6</vt:lpstr>
      <vt:lpstr>Invertierender Verstärker DC 7</vt:lpstr>
      <vt:lpstr>Invertierender Verstärker AC 1</vt:lpstr>
      <vt:lpstr>Invertierender Verstärker AC 2</vt:lpstr>
      <vt:lpstr>Invertierender Verstärker AC 3</vt:lpstr>
      <vt:lpstr>Invertierender Verstärker AC 4</vt:lpstr>
      <vt:lpstr>Invertierender Verstärker AC 5</vt:lpstr>
      <vt:lpstr>Invertierender Verstärker AC 6</vt:lpstr>
      <vt:lpstr>Invertierender Verstärker RK</vt:lpstr>
      <vt:lpstr>Invertierender Verstärker RK Art</vt:lpstr>
      <vt:lpstr>Invertierender Verstärker Kontenanalyse 1</vt:lpstr>
      <vt:lpstr>Invertierender Verstärker Kontenanalyse 2</vt:lpstr>
      <vt:lpstr>Analyse von Schaltungen mit RK 1</vt:lpstr>
      <vt:lpstr>Analyse von Schaltungen mit RK 2</vt:lpstr>
      <vt:lpstr>Analyse von Schaltungen mit RK 3</vt:lpstr>
      <vt:lpstr> Ain – Definition </vt:lpstr>
      <vt:lpstr> Leerlaufverstärkung – Definition </vt:lpstr>
      <vt:lpstr>Feed Forward – Definition </vt:lpstr>
      <vt:lpstr>Schleifenverstärkung – Definition </vt:lpstr>
      <vt:lpstr>Rückkopplung – Definition </vt:lpstr>
      <vt:lpstr>Ain – Berechnung </vt:lpstr>
      <vt:lpstr>Ain – Berechnung 2</vt:lpstr>
      <vt:lpstr>Leerlaufverstärkung – Berechnung</vt:lpstr>
      <vt:lpstr>Leerlaufverstärkung – Berechnung 2</vt:lpstr>
      <vt:lpstr>Feed forward – Berechnung</vt:lpstr>
      <vt:lpstr>Feed forward – Berechnung 2</vt:lpstr>
      <vt:lpstr>Schleifenverstärkung – Berechnung  </vt:lpstr>
      <vt:lpstr>Schleifenverstärkung – Berechnung 2</vt:lpstr>
      <vt:lpstr> Verstärkung mit Rückkopplung</vt:lpstr>
      <vt:lpstr>Verstärkung mit Rückkopplung 2</vt:lpstr>
      <vt:lpstr>Desensibilisierung </vt:lpstr>
      <vt:lpstr> Virtuelle Masse 1</vt:lpstr>
      <vt:lpstr>Virtuelle Masse 2</vt:lpstr>
      <vt:lpstr>Virtuelle Masse 3</vt:lpstr>
      <vt:lpstr> Dimensionierung von A</vt:lpstr>
      <vt:lpstr>Dimensionierung von A 2</vt:lpstr>
      <vt:lpstr> Gegenkopplung und Zeitkonstante 1</vt:lpstr>
      <vt:lpstr>Gegenkopplung und Zeitkonstante 2</vt:lpstr>
      <vt:lpstr>Gain-Bandwidth Produkt 1</vt:lpstr>
      <vt:lpstr>Gain-Bandwidth Produkt 2</vt:lpstr>
      <vt:lpstr>Gain-Bandwidth Produkt Beispiel 1</vt:lpstr>
      <vt:lpstr>Gain-Bandwidth Produkt Beispiel 2</vt:lpstr>
      <vt:lpstr>Gain-Bandwidth Produkt Beispiel 3</vt:lpstr>
      <vt:lpstr>Rückkopplung</vt:lpstr>
      <vt:lpstr>Rückkopplung (2)</vt:lpstr>
      <vt:lpstr>PowerPoint-Präsentation</vt:lpstr>
      <vt:lpstr>Rückkopplung und Linearität</vt:lpstr>
      <vt:lpstr>Nichtlinearer Verstärker mit Rückkopplung</vt:lpstr>
      <vt:lpstr>Grundfrequenz</vt:lpstr>
      <vt:lpstr>Oberwelle</vt:lpstr>
    </vt:vector>
  </TitlesOfParts>
  <Company>University Mannheim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ivan</cp:lastModifiedBy>
  <cp:revision>778</cp:revision>
  <dcterms:created xsi:type="dcterms:W3CDTF">2010-08-30T10:07:17Z</dcterms:created>
  <dcterms:modified xsi:type="dcterms:W3CDTF">2014-11-01T17:01:27Z</dcterms:modified>
</cp:coreProperties>
</file>